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Lst>
  <p:notesMasterIdLst>
    <p:notesMasterId r:id="rId101"/>
  </p:notesMasterIdLst>
  <p:sldIdLst>
    <p:sldId id="342" r:id="rId6"/>
    <p:sldId id="256" r:id="rId7"/>
    <p:sldId id="357" r:id="rId8"/>
    <p:sldId id="265" r:id="rId9"/>
    <p:sldId id="272" r:id="rId10"/>
    <p:sldId id="273" r:id="rId11"/>
    <p:sldId id="324" r:id="rId12"/>
    <p:sldId id="321" r:id="rId13"/>
    <p:sldId id="319" r:id="rId14"/>
    <p:sldId id="269" r:id="rId15"/>
    <p:sldId id="326" r:id="rId16"/>
    <p:sldId id="293" r:id="rId17"/>
    <p:sldId id="350" r:id="rId18"/>
    <p:sldId id="343" r:id="rId19"/>
    <p:sldId id="268" r:id="rId20"/>
    <p:sldId id="330" r:id="rId21"/>
    <p:sldId id="276" r:id="rId22"/>
    <p:sldId id="277" r:id="rId23"/>
    <p:sldId id="358" r:id="rId24"/>
    <p:sldId id="288" r:id="rId25"/>
    <p:sldId id="355" r:id="rId26"/>
    <p:sldId id="325" r:id="rId27"/>
    <p:sldId id="352" r:id="rId28"/>
    <p:sldId id="361" r:id="rId29"/>
    <p:sldId id="307" r:id="rId30"/>
    <p:sldId id="354" r:id="rId31"/>
    <p:sldId id="331" r:id="rId32"/>
    <p:sldId id="334" r:id="rId33"/>
    <p:sldId id="286" r:id="rId34"/>
    <p:sldId id="287" r:id="rId35"/>
    <p:sldId id="327" r:id="rId36"/>
    <p:sldId id="341" r:id="rId37"/>
    <p:sldId id="320" r:id="rId38"/>
    <p:sldId id="270" r:id="rId39"/>
    <p:sldId id="344" r:id="rId40"/>
    <p:sldId id="295" r:id="rId41"/>
    <p:sldId id="323" r:id="rId42"/>
    <p:sldId id="346" r:id="rId43"/>
    <p:sldId id="359" r:id="rId44"/>
    <p:sldId id="322" r:id="rId45"/>
    <p:sldId id="282" r:id="rId46"/>
    <p:sldId id="283" r:id="rId47"/>
    <p:sldId id="296" r:id="rId48"/>
    <p:sldId id="347" r:id="rId49"/>
    <p:sldId id="261" r:id="rId50"/>
    <p:sldId id="297" r:id="rId51"/>
    <p:sldId id="298" r:id="rId52"/>
    <p:sldId id="362" r:id="rId53"/>
    <p:sldId id="260" r:id="rId54"/>
    <p:sldId id="329" r:id="rId55"/>
    <p:sldId id="299" r:id="rId56"/>
    <p:sldId id="349" r:id="rId57"/>
    <p:sldId id="284" r:id="rId58"/>
    <p:sldId id="285" r:id="rId59"/>
    <p:sldId id="300" r:id="rId60"/>
    <p:sldId id="259" r:id="rId61"/>
    <p:sldId id="345" r:id="rId62"/>
    <p:sldId id="301" r:id="rId63"/>
    <p:sldId id="267" r:id="rId64"/>
    <p:sldId id="363" r:id="rId65"/>
    <p:sldId id="318" r:id="rId66"/>
    <p:sldId id="302" r:id="rId67"/>
    <p:sldId id="303" r:id="rId68"/>
    <p:sldId id="266" r:id="rId69"/>
    <p:sldId id="274" r:id="rId70"/>
    <p:sldId id="275" r:id="rId71"/>
    <p:sldId id="304" r:id="rId72"/>
    <p:sldId id="305" r:id="rId73"/>
    <p:sldId id="353" r:id="rId74"/>
    <p:sldId id="263" r:id="rId75"/>
    <p:sldId id="310" r:id="rId76"/>
    <p:sldId id="364" r:id="rId77"/>
    <p:sldId id="351" r:id="rId78"/>
    <p:sldId id="306" r:id="rId79"/>
    <p:sldId id="348" r:id="rId80"/>
    <p:sldId id="257" r:id="rId81"/>
    <p:sldId id="278" r:id="rId82"/>
    <p:sldId id="279" r:id="rId83"/>
    <p:sldId id="264" r:id="rId84"/>
    <p:sldId id="308" r:id="rId85"/>
    <p:sldId id="356" r:id="rId86"/>
    <p:sldId id="262" r:id="rId87"/>
    <p:sldId id="309" r:id="rId88"/>
    <p:sldId id="365" r:id="rId89"/>
    <p:sldId id="316" r:id="rId90"/>
    <p:sldId id="311" r:id="rId91"/>
    <p:sldId id="315" r:id="rId92"/>
    <p:sldId id="312" r:id="rId93"/>
    <p:sldId id="280" r:id="rId94"/>
    <p:sldId id="281" r:id="rId95"/>
    <p:sldId id="313" r:id="rId96"/>
    <p:sldId id="360" r:id="rId97"/>
    <p:sldId id="258" r:id="rId98"/>
    <p:sldId id="314" r:id="rId99"/>
    <p:sldId id="366"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32BD"/>
    <a:srgbClr val="2343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8882" autoAdjust="0"/>
    <p:restoredTop sz="94673" autoAdjust="0"/>
  </p:normalViewPr>
  <p:slideViewPr>
    <p:cSldViewPr snapToGrid="0">
      <p:cViewPr varScale="1">
        <p:scale>
          <a:sx n="71" d="100"/>
          <a:sy n="71" d="100"/>
        </p:scale>
        <p:origin x="78" y="3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6A29AE-C300-49B6-839E-F71062865A97}" type="datetimeFigureOut">
              <a:rPr lang="en-US" smtClean="0"/>
              <a:t>2/27/2015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B7039C-7D30-4862-8C31-761FA731D45E}" type="slidenum">
              <a:rPr lang="en-US" smtClean="0"/>
              <a:t>‹#›</a:t>
            </a:fld>
            <a:endParaRPr lang="en-US"/>
          </a:p>
        </p:txBody>
      </p:sp>
    </p:spTree>
    <p:extLst>
      <p:ext uri="{BB962C8B-B14F-4D97-AF65-F5344CB8AC3E}">
        <p14:creationId xmlns:p14="http://schemas.microsoft.com/office/powerpoint/2010/main" val="285096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7039C-7D30-4862-8C31-761FA731D45E}" type="slidenum">
              <a:rPr lang="en-US" smtClean="0"/>
              <a:t>38</a:t>
            </a:fld>
            <a:endParaRPr lang="en-US"/>
          </a:p>
        </p:txBody>
      </p:sp>
    </p:spTree>
    <p:extLst>
      <p:ext uri="{BB962C8B-B14F-4D97-AF65-F5344CB8AC3E}">
        <p14:creationId xmlns:p14="http://schemas.microsoft.com/office/powerpoint/2010/main" val="377372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954078-BD41-424E-A2D3-67D588992AB0}" type="slidenum">
              <a:rPr lang="en-US" smtClean="0"/>
              <a:pPr>
                <a:defRPr/>
              </a:pPr>
              <a:t>61</a:t>
            </a:fld>
            <a:endParaRPr lang="en-US"/>
          </a:p>
        </p:txBody>
      </p:sp>
    </p:spTree>
    <p:extLst>
      <p:ext uri="{BB962C8B-B14F-4D97-AF65-F5344CB8AC3E}">
        <p14:creationId xmlns:p14="http://schemas.microsoft.com/office/powerpoint/2010/main" val="11484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BDE54E-F82A-4E62-A5C1-DBA181ED36EA}" type="datetimeFigureOut">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367151753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DE54E-F82A-4E62-A5C1-DBA181ED36EA}" type="datetimeFigureOut">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329500435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DE54E-F82A-4E62-A5C1-DBA181ED36EA}" type="datetimeFigureOut">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72258058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3" name="Picture 2" descr="Red bar_standard_nologo.jpg"/>
          <p:cNvPicPr>
            <a:picLocks noChangeAspect="1"/>
          </p:cNvPicPr>
          <p:nvPr userDrawn="1"/>
        </p:nvPicPr>
        <p:blipFill>
          <a:blip r:embed="rId2" cstate="print"/>
          <a:stretch>
            <a:fillRect/>
          </a:stretch>
        </p:blipFill>
        <p:spPr>
          <a:xfrm>
            <a:off x="1588" y="6609525"/>
            <a:ext cx="9144000" cy="256032"/>
          </a:xfrm>
          <a:prstGeom prst="rect">
            <a:avLst/>
          </a:prstGeom>
        </p:spPr>
      </p:pic>
      <p:pic>
        <p:nvPicPr>
          <p:cNvPr id="5" name="Picture 4" descr="13-0312 Red PPT template cover.jpg"/>
          <p:cNvPicPr>
            <a:picLocks noChangeAspect="1"/>
          </p:cNvPicPr>
          <p:nvPr userDrawn="1"/>
        </p:nvPicPr>
        <p:blipFill>
          <a:blip r:embed="rId3" cstate="print"/>
          <a:stretch>
            <a:fillRect/>
          </a:stretch>
        </p:blipFill>
        <p:spPr>
          <a:xfrm>
            <a:off x="0" y="7557"/>
            <a:ext cx="9144000" cy="6858000"/>
          </a:xfrm>
          <a:prstGeom prst="rect">
            <a:avLst/>
          </a:prstGeom>
        </p:spPr>
      </p:pic>
      <p:sp>
        <p:nvSpPr>
          <p:cNvPr id="6" name="Rectangle 3"/>
          <p:cNvSpPr>
            <a:spLocks noGrp="1" noChangeArrowheads="1"/>
          </p:cNvSpPr>
          <p:nvPr>
            <p:ph type="ctrTitle" hasCustomPrompt="1"/>
          </p:nvPr>
        </p:nvSpPr>
        <p:spPr>
          <a:xfrm>
            <a:off x="4371655" y="3527242"/>
            <a:ext cx="4252751" cy="991860"/>
          </a:xfrm>
        </p:spPr>
        <p:txBody>
          <a:bodyPr lIns="45720" rIns="45720" anchor="b"/>
          <a:lstStyle>
            <a:lvl1pPr algn="r">
              <a:lnSpc>
                <a:spcPts val="6000"/>
              </a:lnSpc>
              <a:defRPr sz="6000" b="0" cap="none" spc="-300" baseline="0">
                <a:solidFill>
                  <a:srgbClr val="5F5F5F"/>
                </a:solidFill>
              </a:defRPr>
            </a:lvl1pPr>
          </a:lstStyle>
          <a:p>
            <a:r>
              <a:rPr lang="en-US" dirty="0" smtClean="0"/>
              <a:t>TITLE</a:t>
            </a:r>
            <a:endParaRPr lang="en-US" dirty="0"/>
          </a:p>
        </p:txBody>
      </p:sp>
      <p:sp>
        <p:nvSpPr>
          <p:cNvPr id="7" name="Rectangle 4"/>
          <p:cNvSpPr>
            <a:spLocks noGrp="1" noChangeArrowheads="1"/>
          </p:cNvSpPr>
          <p:nvPr>
            <p:ph type="subTitle" idx="1" hasCustomPrompt="1"/>
          </p:nvPr>
        </p:nvSpPr>
        <p:spPr>
          <a:xfrm>
            <a:off x="4346575" y="4812080"/>
            <a:ext cx="4252751" cy="843513"/>
          </a:xfrm>
        </p:spPr>
        <p:txBody>
          <a:bodyPr lIns="45720" rIns="45720"/>
          <a:lstStyle>
            <a:lvl1pPr marL="0" indent="0" algn="r">
              <a:lnSpc>
                <a:spcPts val="1800"/>
              </a:lnSpc>
              <a:spcBef>
                <a:spcPts val="0"/>
              </a:spcBef>
              <a:buFontTx/>
              <a:buNone/>
              <a:defRPr sz="1800" b="1" i="0" spc="-80" baseline="0">
                <a:solidFill>
                  <a:srgbClr val="5F5F5F"/>
                </a:solidFill>
              </a:defRPr>
            </a:lvl1pPr>
          </a:lstStyle>
          <a:p>
            <a:r>
              <a:rPr lang="en-US" dirty="0" smtClean="0"/>
              <a:t>Subtitle style</a:t>
            </a:r>
            <a:endParaRPr lang="en-US" dirty="0"/>
          </a:p>
        </p:txBody>
      </p:sp>
    </p:spTree>
    <p:extLst>
      <p:ext uri="{BB962C8B-B14F-4D97-AF65-F5344CB8AC3E}">
        <p14:creationId xmlns:p14="http://schemas.microsoft.com/office/powerpoint/2010/main" val="371293129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339725" indent="-339725">
              <a:buFont typeface="Wingdings 3" pitchFamily="18"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5BD41B1-684A-4341-AF9A-BE16D6DCD75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226633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25438" y="796925"/>
            <a:ext cx="4110037" cy="5329238"/>
          </a:xfrm>
        </p:spPr>
        <p:txBody>
          <a:bodyPr/>
          <a:lstStyle>
            <a:lvl1pPr marL="339725" indent="-339725">
              <a:buFont typeface="Wingdings 3" pitchFamily="18" charset="2"/>
              <a:buChar cha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87875" y="796925"/>
            <a:ext cx="4111625" cy="5329238"/>
          </a:xfrm>
        </p:spPr>
        <p:txBody>
          <a:bodyPr/>
          <a:lstStyle>
            <a:lvl1pPr marL="339725" indent="-339725">
              <a:buFont typeface="Wingdings 3" pitchFamily="18" charset="2"/>
              <a:buChar cha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10107704-6068-45F9-9F49-20AE160869D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31142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4CD9C679-8CC5-4B70-BAA0-EDA63313D23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90762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CF05D625-E693-4E7C-8A40-4E13CECC527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97367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5" name="Text Placeholder 4"/>
          <p:cNvSpPr>
            <a:spLocks noGrp="1"/>
          </p:cNvSpPr>
          <p:nvPr>
            <p:ph type="body" sz="quarter" idx="11"/>
          </p:nvPr>
        </p:nvSpPr>
        <p:spPr>
          <a:xfrm>
            <a:off x="4791154" y="2438723"/>
            <a:ext cx="4042523" cy="3697582"/>
          </a:xfrm>
        </p:spPr>
        <p:txBody>
          <a:bodyPr/>
          <a:lstStyle>
            <a:lvl1pPr marL="339725" indent="-339725">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2"/>
          </p:nvPr>
        </p:nvSpPr>
        <p:spPr>
          <a:xfrm>
            <a:off x="278863" y="2432050"/>
            <a:ext cx="4059237" cy="3703549"/>
          </a:xfrm>
        </p:spPr>
        <p:txBody>
          <a:bodyPr/>
          <a:lstStyle/>
          <a:p>
            <a:r>
              <a:rPr lang="en-US" smtClean="0"/>
              <a:t>Click icon to add picture</a:t>
            </a:r>
            <a:endParaRPr lang="en-US"/>
          </a:p>
        </p:txBody>
      </p:sp>
      <p:sp>
        <p:nvSpPr>
          <p:cNvPr id="11" name="Text Placeholder 10"/>
          <p:cNvSpPr>
            <a:spLocks noGrp="1"/>
          </p:cNvSpPr>
          <p:nvPr>
            <p:ph type="body" sz="quarter" idx="13"/>
          </p:nvPr>
        </p:nvSpPr>
        <p:spPr>
          <a:xfrm>
            <a:off x="1199376" y="1269961"/>
            <a:ext cx="6748423" cy="830262"/>
          </a:xfrm>
        </p:spPr>
        <p:txBody>
          <a:bodyPr anchor="ctr"/>
          <a:lstStyle>
            <a:lvl1pPr algn="ctr">
              <a:lnSpc>
                <a:spcPts val="4900"/>
              </a:lnSpc>
              <a:spcBef>
                <a:spcPts val="0"/>
              </a:spcBef>
              <a:buNone/>
              <a:defRPr sz="4900">
                <a:solidFill>
                  <a:srgbClr val="6D6E71"/>
                </a:solidFill>
              </a:defRPr>
            </a:lvl1pPr>
          </a:lstStyle>
          <a:p>
            <a:pPr lvl="0"/>
            <a:r>
              <a:rPr lang="en-US" smtClean="0"/>
              <a:t>Click to edit Master text styles</a:t>
            </a:r>
          </a:p>
        </p:txBody>
      </p:sp>
    </p:spTree>
    <p:extLst>
      <p:ext uri="{BB962C8B-B14F-4D97-AF65-F5344CB8AC3E}">
        <p14:creationId xmlns:p14="http://schemas.microsoft.com/office/powerpoint/2010/main" val="265797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6093" y="1262024"/>
            <a:ext cx="8189637" cy="838830"/>
          </a:xfrm>
        </p:spPr>
        <p:txBody>
          <a:bodyPr/>
          <a:lstStyle>
            <a:lvl1pPr algn="ctr">
              <a:defRPr sz="4400" b="0">
                <a:solidFill>
                  <a:schemeClr val="tx1"/>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8" name="Text Placeholder 7"/>
          <p:cNvSpPr>
            <a:spLocks noGrp="1"/>
          </p:cNvSpPr>
          <p:nvPr>
            <p:ph type="body" sz="quarter" idx="11"/>
          </p:nvPr>
        </p:nvSpPr>
        <p:spPr>
          <a:xfrm>
            <a:off x="1323975" y="2320007"/>
            <a:ext cx="6499225" cy="3226849"/>
          </a:xfrm>
        </p:spPr>
        <p:txBody>
          <a:bodyPr/>
          <a:lstStyle>
            <a:lvl1pPr marL="400050" indent="-400050">
              <a:defRPr sz="2800"/>
            </a:lvl1pPr>
            <a:lvl2pPr marL="801688" indent="-227013">
              <a:defRPr sz="2400"/>
            </a:lvl2pPr>
            <a:lvl3pPr marL="1027113" indent="-225425">
              <a:defRPr sz="2000"/>
            </a:lvl3pPr>
            <a:lvl4pPr>
              <a:defRPr sz="1800"/>
            </a:lvl4pPr>
            <a:lvl5pPr marL="1428750" indent="-174625">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3368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4" name="Text Placeholder 4"/>
          <p:cNvSpPr>
            <a:spLocks noGrp="1"/>
          </p:cNvSpPr>
          <p:nvPr>
            <p:ph type="body" sz="quarter" idx="11"/>
          </p:nvPr>
        </p:nvSpPr>
        <p:spPr>
          <a:xfrm>
            <a:off x="4685356" y="2705415"/>
            <a:ext cx="3657600" cy="3430890"/>
          </a:xfrm>
        </p:spPr>
        <p:txBody>
          <a:bodyPr/>
          <a:lstStyle>
            <a:lvl1pPr>
              <a:lnSpc>
                <a:spcPts val="2000"/>
              </a:lnSpc>
              <a:spcBef>
                <a:spcPts val="600"/>
              </a:spcBef>
              <a:spcAft>
                <a:spcPts val="600"/>
              </a:spcAft>
              <a:defRPr sz="2000"/>
            </a:lvl1pPr>
            <a:lvl2pPr>
              <a:lnSpc>
                <a:spcPts val="2000"/>
              </a:lnSpc>
              <a:spcBef>
                <a:spcPts val="600"/>
              </a:spcBef>
              <a:spcAft>
                <a:spcPts val="600"/>
              </a:spcAft>
              <a:defRPr/>
            </a:lvl2pPr>
            <a:lvl3pPr>
              <a:lnSpc>
                <a:spcPts val="2000"/>
              </a:lnSpc>
              <a:spcBef>
                <a:spcPts val="600"/>
              </a:spcBef>
              <a:spcAft>
                <a:spcPts val="600"/>
              </a:spcAft>
              <a:defRPr/>
            </a:lvl3pPr>
            <a:lvl4pPr>
              <a:lnSpc>
                <a:spcPts val="2000"/>
              </a:lnSpc>
              <a:spcBef>
                <a:spcPts val="600"/>
              </a:spcBef>
              <a:spcAft>
                <a:spcPts val="600"/>
              </a:spcAft>
              <a:defRPr/>
            </a:lvl4pPr>
            <a:lvl5pPr>
              <a:lnSpc>
                <a:spcPts val="2000"/>
              </a:lnSpc>
              <a:spcBef>
                <a:spcPts val="600"/>
              </a:spcBef>
              <a:spcAft>
                <a:spcPts val="6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10"/>
          <p:cNvSpPr>
            <a:spLocks noGrp="1"/>
          </p:cNvSpPr>
          <p:nvPr>
            <p:ph type="body" sz="quarter" idx="13"/>
          </p:nvPr>
        </p:nvSpPr>
        <p:spPr>
          <a:xfrm>
            <a:off x="831274" y="1088592"/>
            <a:ext cx="7466340" cy="830262"/>
          </a:xfrm>
        </p:spPr>
        <p:txBody>
          <a:bodyPr anchor="ctr"/>
          <a:lstStyle>
            <a:lvl1pPr algn="ctr">
              <a:lnSpc>
                <a:spcPts val="4900"/>
              </a:lnSpc>
              <a:spcBef>
                <a:spcPts val="0"/>
              </a:spcBef>
              <a:buNone/>
              <a:defRPr sz="4900">
                <a:solidFill>
                  <a:srgbClr val="6D6E71"/>
                </a:solidFill>
              </a:defRPr>
            </a:lvl1pPr>
          </a:lstStyle>
          <a:p>
            <a:pPr lvl="0"/>
            <a:r>
              <a:rPr lang="en-US" smtClean="0"/>
              <a:t>Click to edit Master text styles</a:t>
            </a:r>
          </a:p>
        </p:txBody>
      </p:sp>
      <p:sp>
        <p:nvSpPr>
          <p:cNvPr id="9" name="Text Placeholder 4"/>
          <p:cNvSpPr>
            <a:spLocks noGrp="1"/>
          </p:cNvSpPr>
          <p:nvPr>
            <p:ph type="body" sz="quarter" idx="14"/>
          </p:nvPr>
        </p:nvSpPr>
        <p:spPr>
          <a:xfrm>
            <a:off x="688975" y="2705415"/>
            <a:ext cx="3657600" cy="3430890"/>
          </a:xfrm>
        </p:spPr>
        <p:txBody>
          <a:bodyPr/>
          <a:lstStyle>
            <a:lvl1pPr>
              <a:lnSpc>
                <a:spcPts val="2000"/>
              </a:lnSpc>
              <a:spcBef>
                <a:spcPts val="600"/>
              </a:spcBef>
              <a:spcAft>
                <a:spcPts val="600"/>
              </a:spcAft>
              <a:tabLst/>
              <a:defRPr sz="2000"/>
            </a:lvl1pPr>
            <a:lvl2pPr>
              <a:lnSpc>
                <a:spcPts val="2000"/>
              </a:lnSpc>
              <a:spcBef>
                <a:spcPts val="600"/>
              </a:spcBef>
              <a:spcAft>
                <a:spcPts val="600"/>
              </a:spcAft>
              <a:tabLst/>
              <a:defRPr/>
            </a:lvl2pPr>
            <a:lvl3pPr>
              <a:lnSpc>
                <a:spcPts val="2000"/>
              </a:lnSpc>
              <a:spcBef>
                <a:spcPts val="600"/>
              </a:spcBef>
              <a:spcAft>
                <a:spcPts val="600"/>
              </a:spcAft>
              <a:tabLst/>
              <a:defRPr/>
            </a:lvl3pPr>
            <a:lvl4pPr>
              <a:lnSpc>
                <a:spcPts val="2000"/>
              </a:lnSpc>
              <a:spcBef>
                <a:spcPts val="600"/>
              </a:spcBef>
              <a:spcAft>
                <a:spcPts val="600"/>
              </a:spcAft>
              <a:tabLst/>
              <a:defRPr/>
            </a:lvl4pPr>
            <a:lvl5pPr>
              <a:lnSpc>
                <a:spcPts val="2000"/>
              </a:lnSpc>
              <a:spcBef>
                <a:spcPts val="600"/>
              </a:spcBef>
              <a:spcAft>
                <a:spcPts val="600"/>
              </a:spcAft>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82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DE54E-F82A-4E62-A5C1-DBA181ED36EA}" type="datetimeFigureOut">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28491870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96838"/>
            <a:ext cx="8194675" cy="42227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25438" y="796925"/>
            <a:ext cx="4110037" cy="5329238"/>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587875" y="796925"/>
            <a:ext cx="4111625" cy="2587625"/>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3"/>
          </p:nvPr>
        </p:nvSpPr>
        <p:spPr>
          <a:xfrm>
            <a:off x="4587875" y="3536950"/>
            <a:ext cx="4111625" cy="2589213"/>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a:spLocks noGrp="1" noChangeArrowheads="1"/>
          </p:cNvSpPr>
          <p:nvPr>
            <p:ph type="sldNum" sz="quarter" idx="11"/>
          </p:nvPr>
        </p:nvSpPr>
        <p:spPr>
          <a:ln/>
        </p:spPr>
        <p:txBody>
          <a:bodyPr/>
          <a:lstStyle>
            <a:lvl1pPr>
              <a:defRPr/>
            </a:lvl1pPr>
          </a:lstStyle>
          <a:p>
            <a:pPr>
              <a:defRPr/>
            </a:pPr>
            <a:fld id="{CD6B21FF-F54F-49D6-A64C-1D8E1225470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9732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87234"/>
            <a:ext cx="8194675" cy="422275"/>
          </a:xfrm>
        </p:spPr>
        <p:txBody>
          <a:bodyPr/>
          <a:lstStyle/>
          <a:p>
            <a:r>
              <a:rPr lang="en-US" smtClean="0"/>
              <a:t>Click to edit Master title style</a:t>
            </a:r>
            <a:endParaRPr lang="en-US" dirty="0"/>
          </a:p>
        </p:txBody>
      </p:sp>
      <p:sp>
        <p:nvSpPr>
          <p:cNvPr id="3" name="Text Placeholder 2"/>
          <p:cNvSpPr>
            <a:spLocks noGrp="1"/>
          </p:cNvSpPr>
          <p:nvPr>
            <p:ph type="body" sz="half" idx="1"/>
          </p:nvPr>
        </p:nvSpPr>
        <p:spPr>
          <a:xfrm>
            <a:off x="325438" y="796925"/>
            <a:ext cx="4110037" cy="5329238"/>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hart Placeholder 3"/>
          <p:cNvSpPr>
            <a:spLocks noGrp="1"/>
          </p:cNvSpPr>
          <p:nvPr>
            <p:ph type="chart" sz="half" idx="2"/>
          </p:nvPr>
        </p:nvSpPr>
        <p:spPr>
          <a:xfrm>
            <a:off x="4587875" y="796925"/>
            <a:ext cx="4111625" cy="5329238"/>
          </a:xfrm>
        </p:spPr>
        <p:txBody>
          <a:bodyPr/>
          <a:lstStyle>
            <a:lvl1pPr>
              <a:buNone/>
              <a:defRPr/>
            </a:lvl1pPr>
          </a:lstStyle>
          <a:p>
            <a:pPr lvl="0"/>
            <a:r>
              <a:rPr lang="en-US" noProof="0" smtClean="0"/>
              <a:t>Click icon to add chart</a:t>
            </a:r>
            <a:endParaRPr lang="en-US" noProof="0" dirty="0" smtClean="0"/>
          </a:p>
        </p:txBody>
      </p:sp>
      <p:sp>
        <p:nvSpPr>
          <p:cNvPr id="6" name="Rectangle 6"/>
          <p:cNvSpPr>
            <a:spLocks noGrp="1" noChangeArrowheads="1"/>
          </p:cNvSpPr>
          <p:nvPr>
            <p:ph type="sldNum" sz="quarter" idx="11"/>
          </p:nvPr>
        </p:nvSpPr>
        <p:spPr>
          <a:ln/>
        </p:spPr>
        <p:txBody>
          <a:bodyPr/>
          <a:lstStyle>
            <a:lvl1pPr>
              <a:defRPr/>
            </a:lvl1pPr>
          </a:lstStyle>
          <a:p>
            <a:pPr>
              <a:defRPr/>
            </a:pPr>
            <a:fld id="{80B02DCF-92AF-4523-8DCE-0B9D5C3E22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81957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6" name="Text Placeholder 2"/>
          <p:cNvSpPr>
            <a:spLocks noGrp="1"/>
          </p:cNvSpPr>
          <p:nvPr>
            <p:ph type="body" sz="half" idx="1"/>
          </p:nvPr>
        </p:nvSpPr>
        <p:spPr>
          <a:xfrm>
            <a:off x="325438" y="796925"/>
            <a:ext cx="4110037" cy="5329238"/>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3705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6" name="Content Placeholder 4"/>
          <p:cNvSpPr>
            <a:spLocks noGrp="1"/>
          </p:cNvSpPr>
          <p:nvPr>
            <p:ph sz="quarter" idx="12"/>
          </p:nvPr>
        </p:nvSpPr>
        <p:spPr>
          <a:xfrm>
            <a:off x="3283352" y="2432049"/>
            <a:ext cx="2560320" cy="3825941"/>
          </a:xfr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4"/>
          <p:cNvSpPr>
            <a:spLocks noGrp="1"/>
          </p:cNvSpPr>
          <p:nvPr>
            <p:ph sz="quarter" idx="13"/>
          </p:nvPr>
        </p:nvSpPr>
        <p:spPr>
          <a:xfrm>
            <a:off x="6045444" y="2432050"/>
            <a:ext cx="2560320" cy="3825941"/>
          </a:xfr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4"/>
          <p:cNvSpPr>
            <a:spLocks noGrp="1"/>
          </p:cNvSpPr>
          <p:nvPr>
            <p:ph sz="quarter" idx="14"/>
          </p:nvPr>
        </p:nvSpPr>
        <p:spPr>
          <a:xfrm>
            <a:off x="521259" y="2432050"/>
            <a:ext cx="2560320" cy="3825941"/>
          </a:xfr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4715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590521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827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93803667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1588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548586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2017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DE54E-F82A-4E62-A5C1-DBA181ED36EA}" type="datetimeFigureOut">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214111504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51483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661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696430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020029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54205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524082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983435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62816744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524375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98693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BDE54E-F82A-4E62-A5C1-DBA181ED36EA}" type="datetimeFigureOut">
              <a:rPr lang="en-US" smtClean="0"/>
              <a:t>2/27/2015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158961086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01666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611579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48909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291400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52945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937543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905708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186208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068349441"/>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34615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BDE54E-F82A-4E62-A5C1-DBA181ED36EA}" type="datetimeFigureOut">
              <a:rPr lang="en-US" smtClean="0"/>
              <a:t>2/27/2015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87986597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418801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913017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18583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79493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80098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91698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318315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DE54E-F82A-4E62-A5C1-DBA181ED36EA}" type="datetimeFigureOut">
              <a:rPr lang="en-US" smtClean="0"/>
              <a:t>2/27/2015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107729866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DE54E-F82A-4E62-A5C1-DBA181ED36EA}" type="datetimeFigureOut">
              <a:rPr lang="en-US" smtClean="0"/>
              <a:t>2/27/2015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418785700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DE54E-F82A-4E62-A5C1-DBA181ED36EA}" type="datetimeFigureOut">
              <a:rPr lang="en-US" smtClean="0"/>
              <a:t>2/27/2015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265324991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DE54E-F82A-4E62-A5C1-DBA181ED36EA}" type="datetimeFigureOut">
              <a:rPr lang="en-US" smtClean="0"/>
              <a:t>2/27/2015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144146673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DE54E-F82A-4E62-A5C1-DBA181ED36EA}" type="datetimeFigureOut">
              <a:rPr lang="en-US" smtClean="0"/>
              <a:t>2/27/2015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838B6-A621-4F9F-A691-E60D2AEE9761}" type="slidenum">
              <a:rPr lang="en-US" smtClean="0"/>
              <a:t>‹#›</a:t>
            </a:fld>
            <a:endParaRPr lang="en-US"/>
          </a:p>
        </p:txBody>
      </p:sp>
    </p:spTree>
    <p:extLst>
      <p:ext uri="{BB962C8B-B14F-4D97-AF65-F5344CB8AC3E}">
        <p14:creationId xmlns:p14="http://schemas.microsoft.com/office/powerpoint/2010/main" val="2068352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Red bar_standard.jpg"/>
          <p:cNvPicPr>
            <a:picLocks noChangeAspect="1"/>
          </p:cNvPicPr>
          <p:nvPr/>
        </p:nvPicPr>
        <p:blipFill>
          <a:blip r:embed="rId14" cstate="print"/>
          <a:srcRect l="212"/>
          <a:stretch>
            <a:fillRect/>
          </a:stretch>
        </p:blipFill>
        <p:spPr>
          <a:xfrm>
            <a:off x="0" y="6608640"/>
            <a:ext cx="9162288" cy="256917"/>
          </a:xfrm>
          <a:prstGeom prst="rect">
            <a:avLst/>
          </a:prstGeom>
        </p:spPr>
      </p:pic>
      <p:sp>
        <p:nvSpPr>
          <p:cNvPr id="7" name="Rectangle 6"/>
          <p:cNvSpPr/>
          <p:nvPr/>
        </p:nvSpPr>
        <p:spPr>
          <a:xfrm>
            <a:off x="0" y="0"/>
            <a:ext cx="9144000" cy="621792"/>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099" name="Rectangle 2"/>
          <p:cNvSpPr>
            <a:spLocks noGrp="1" noChangeArrowheads="1"/>
          </p:cNvSpPr>
          <p:nvPr>
            <p:ph type="title"/>
          </p:nvPr>
        </p:nvSpPr>
        <p:spPr bwMode="auto">
          <a:xfrm>
            <a:off x="304800" y="94792"/>
            <a:ext cx="8194675" cy="422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4100" name="Rectangle 3"/>
          <p:cNvSpPr>
            <a:spLocks noGrp="1" noChangeArrowheads="1"/>
          </p:cNvSpPr>
          <p:nvPr>
            <p:ph type="body" idx="1"/>
          </p:nvPr>
        </p:nvSpPr>
        <p:spPr bwMode="auto">
          <a:xfrm>
            <a:off x="325438" y="796925"/>
            <a:ext cx="8374062"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462" name="Rectangle 6"/>
          <p:cNvSpPr>
            <a:spLocks noGrp="1" noChangeArrowheads="1"/>
          </p:cNvSpPr>
          <p:nvPr>
            <p:ph type="sldNum" sz="quarter" idx="4"/>
          </p:nvPr>
        </p:nvSpPr>
        <p:spPr bwMode="auto">
          <a:xfrm>
            <a:off x="60456" y="6635068"/>
            <a:ext cx="441220" cy="230489"/>
          </a:xfrm>
          <a:prstGeom prst="rect">
            <a:avLst/>
          </a:prstGeom>
          <a:noFill/>
          <a:ln w="9525">
            <a:noFill/>
            <a:miter lim="800000"/>
            <a:headEnd/>
            <a:tailEnd/>
          </a:ln>
          <a:effectLst/>
        </p:spPr>
        <p:txBody>
          <a:bodyPr vert="horz" wrap="square" lIns="18288" tIns="18288" rIns="18288" bIns="18288" numCol="1" anchor="b" anchorCtr="0" compatLnSpc="1">
            <a:prstTxWarp prst="textNoShape">
              <a:avLst/>
            </a:prstTxWarp>
          </a:bodyPr>
          <a:lstStyle>
            <a:lvl1pPr algn="l">
              <a:defRPr sz="1200">
                <a:solidFill>
                  <a:schemeClr val="bg1"/>
                </a:solidFill>
                <a:latin typeface="+mn-lt"/>
              </a:defRPr>
            </a:lvl1pPr>
          </a:lstStyle>
          <a:p>
            <a:pPr fontAlgn="base">
              <a:spcBef>
                <a:spcPct val="0"/>
              </a:spcBef>
              <a:spcAft>
                <a:spcPct val="0"/>
              </a:spcAft>
              <a:defRPr/>
            </a:pPr>
            <a:fld id="{F0493397-25E2-44C3-AB12-A8279CF691FF}" type="slidenum">
              <a:rPr lang="en-US" smtClean="0">
                <a:solidFill>
                  <a:prstClr val="white"/>
                </a:solidFill>
              </a:rPr>
              <a:pPr fontAlgn="base">
                <a:spcBef>
                  <a:spcPct val="0"/>
                </a:spcBef>
                <a:spcAft>
                  <a:spcPct val="0"/>
                </a:spcAft>
                <a:defRPr/>
              </a:pPr>
              <a:t>‹#›</a:t>
            </a:fld>
            <a:endParaRPr lang="en-US">
              <a:solidFill>
                <a:prstClr val="white"/>
              </a:solidFill>
            </a:endParaRPr>
          </a:p>
        </p:txBody>
      </p:sp>
    </p:spTree>
    <p:extLst>
      <p:ext uri="{BB962C8B-B14F-4D97-AF65-F5344CB8AC3E}">
        <p14:creationId xmlns:p14="http://schemas.microsoft.com/office/powerpoint/2010/main" val="3360884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fontAlgn="base" hangingPunct="1">
        <a:spcBef>
          <a:spcPct val="0"/>
        </a:spcBef>
        <a:spcAft>
          <a:spcPct val="0"/>
        </a:spcAft>
        <a:defRPr sz="2600" b="1">
          <a:solidFill>
            <a:schemeClr val="bg1"/>
          </a:solidFill>
          <a:latin typeface="+mn-lt"/>
          <a:ea typeface="+mj-ea"/>
          <a:cs typeface="+mj-cs"/>
        </a:defRPr>
      </a:lvl1pPr>
      <a:lvl2pPr algn="l" rtl="0" eaLnBrk="1" fontAlgn="base" hangingPunct="1">
        <a:spcBef>
          <a:spcPct val="0"/>
        </a:spcBef>
        <a:spcAft>
          <a:spcPct val="0"/>
        </a:spcAft>
        <a:defRPr sz="2600" b="1">
          <a:solidFill>
            <a:schemeClr val="tx2"/>
          </a:solidFill>
          <a:latin typeface="Calibri" pitchFamily="34" charset="0"/>
          <a:cs typeface="Arial" charset="0"/>
        </a:defRPr>
      </a:lvl2pPr>
      <a:lvl3pPr algn="l" rtl="0" eaLnBrk="1" fontAlgn="base" hangingPunct="1">
        <a:spcBef>
          <a:spcPct val="0"/>
        </a:spcBef>
        <a:spcAft>
          <a:spcPct val="0"/>
        </a:spcAft>
        <a:defRPr sz="2600" b="1">
          <a:solidFill>
            <a:schemeClr val="tx2"/>
          </a:solidFill>
          <a:latin typeface="Calibri" pitchFamily="34" charset="0"/>
          <a:cs typeface="Arial" charset="0"/>
        </a:defRPr>
      </a:lvl3pPr>
      <a:lvl4pPr algn="l" rtl="0" eaLnBrk="1" fontAlgn="base" hangingPunct="1">
        <a:spcBef>
          <a:spcPct val="0"/>
        </a:spcBef>
        <a:spcAft>
          <a:spcPct val="0"/>
        </a:spcAft>
        <a:defRPr sz="2600" b="1">
          <a:solidFill>
            <a:schemeClr val="tx2"/>
          </a:solidFill>
          <a:latin typeface="Calibri" pitchFamily="34" charset="0"/>
          <a:cs typeface="Arial" charset="0"/>
        </a:defRPr>
      </a:lvl4pPr>
      <a:lvl5pPr algn="l" rtl="0" eaLnBrk="1" fontAlgn="base" hangingPunct="1">
        <a:spcBef>
          <a:spcPct val="0"/>
        </a:spcBef>
        <a:spcAft>
          <a:spcPct val="0"/>
        </a:spcAft>
        <a:defRPr sz="2600" b="1">
          <a:solidFill>
            <a:schemeClr val="tx2"/>
          </a:solidFill>
          <a:latin typeface="Calibri" pitchFamily="34" charset="0"/>
          <a:cs typeface="Arial" charset="0"/>
        </a:defRPr>
      </a:lvl5pPr>
      <a:lvl6pPr marL="457200" algn="l" rtl="0" eaLnBrk="1" fontAlgn="base" hangingPunct="1">
        <a:spcBef>
          <a:spcPct val="0"/>
        </a:spcBef>
        <a:spcAft>
          <a:spcPct val="0"/>
        </a:spcAft>
        <a:defRPr sz="2600" b="1">
          <a:solidFill>
            <a:schemeClr val="tx2"/>
          </a:solidFill>
          <a:latin typeface="Calibri" pitchFamily="34" charset="0"/>
          <a:cs typeface="Arial" charset="0"/>
        </a:defRPr>
      </a:lvl6pPr>
      <a:lvl7pPr marL="914400" algn="l" rtl="0" eaLnBrk="1" fontAlgn="base" hangingPunct="1">
        <a:spcBef>
          <a:spcPct val="0"/>
        </a:spcBef>
        <a:spcAft>
          <a:spcPct val="0"/>
        </a:spcAft>
        <a:defRPr sz="2600" b="1">
          <a:solidFill>
            <a:schemeClr val="tx2"/>
          </a:solidFill>
          <a:latin typeface="Calibri" pitchFamily="34" charset="0"/>
          <a:cs typeface="Arial" charset="0"/>
        </a:defRPr>
      </a:lvl7pPr>
      <a:lvl8pPr marL="1371600" algn="l" rtl="0" eaLnBrk="1" fontAlgn="base" hangingPunct="1">
        <a:spcBef>
          <a:spcPct val="0"/>
        </a:spcBef>
        <a:spcAft>
          <a:spcPct val="0"/>
        </a:spcAft>
        <a:defRPr sz="2600" b="1">
          <a:solidFill>
            <a:schemeClr val="tx2"/>
          </a:solidFill>
          <a:latin typeface="Calibri" pitchFamily="34" charset="0"/>
          <a:cs typeface="Arial" charset="0"/>
        </a:defRPr>
      </a:lvl8pPr>
      <a:lvl9pPr marL="1828800" algn="l" rtl="0" eaLnBrk="1" fontAlgn="base" hangingPunct="1">
        <a:spcBef>
          <a:spcPct val="0"/>
        </a:spcBef>
        <a:spcAft>
          <a:spcPct val="0"/>
        </a:spcAft>
        <a:defRPr sz="2600" b="1">
          <a:solidFill>
            <a:schemeClr val="tx2"/>
          </a:solidFill>
          <a:latin typeface="Calibri" pitchFamily="34" charset="0"/>
          <a:cs typeface="Arial" charset="0"/>
        </a:defRPr>
      </a:lvl9pPr>
    </p:titleStyle>
    <p:bodyStyle>
      <a:lvl1pPr marL="339725" indent="-339725" algn="l" rtl="0" eaLnBrk="1" fontAlgn="base" hangingPunct="1">
        <a:spcBef>
          <a:spcPct val="20000"/>
        </a:spcBef>
        <a:spcAft>
          <a:spcPct val="0"/>
        </a:spcAft>
        <a:buClr>
          <a:schemeClr val="accent1"/>
        </a:buClr>
        <a:buSzPct val="108000"/>
        <a:buFont typeface="Wingdings 3" pitchFamily="18" charset="2"/>
        <a:buChar char=""/>
        <a:defRPr sz="2200">
          <a:solidFill>
            <a:schemeClr val="tx1"/>
          </a:solidFill>
          <a:latin typeface="+mn-lt"/>
          <a:ea typeface="+mn-ea"/>
          <a:cs typeface="+mn-cs"/>
        </a:defRPr>
      </a:lvl1pPr>
      <a:lvl2pPr marL="571500" indent="-171450" algn="l" rtl="0" eaLnBrk="1" fontAlgn="base" hangingPunct="1">
        <a:spcBef>
          <a:spcPct val="20000"/>
        </a:spcBef>
        <a:spcAft>
          <a:spcPct val="0"/>
        </a:spcAft>
        <a:buFont typeface="Wingdings" pitchFamily="2" charset="2"/>
        <a:buChar char="§"/>
        <a:defRPr sz="2000">
          <a:solidFill>
            <a:schemeClr val="tx1"/>
          </a:solidFill>
          <a:latin typeface="+mn-lt"/>
          <a:cs typeface="+mn-cs"/>
        </a:defRPr>
      </a:lvl2pPr>
      <a:lvl3pPr marL="857250" indent="-171450" algn="l" rtl="0" eaLnBrk="1" fontAlgn="base" hangingPunct="1">
        <a:spcBef>
          <a:spcPct val="20000"/>
        </a:spcBef>
        <a:spcAft>
          <a:spcPct val="0"/>
        </a:spcAft>
        <a:buFont typeface="Wingdings" pitchFamily="2" charset="2"/>
        <a:buChar char="§"/>
        <a:defRPr>
          <a:solidFill>
            <a:schemeClr val="tx1"/>
          </a:solidFill>
          <a:latin typeface="+mn-lt"/>
          <a:cs typeface="+mn-cs"/>
        </a:defRPr>
      </a:lvl3pPr>
      <a:lvl4pPr marL="12001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4pPr>
      <a:lvl5pPr marL="15430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5pPr>
      <a:lvl6pPr marL="20002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6pPr>
      <a:lvl7pPr marL="24574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7pPr>
      <a:lvl8pPr marL="29146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8pPr>
      <a:lvl9pPr marL="33718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300819859"/>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538349322"/>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6FD7370-B3A5-4D95-8A1E-937212E49D7A}" type="datetimeFigureOut">
              <a:rPr lang="en-US" smtClean="0">
                <a:solidFill>
                  <a:prstClr val="white">
                    <a:shade val="50000"/>
                  </a:prstClr>
                </a:solidFill>
              </a:rPr>
              <a:pPr/>
              <a:t>2/27/2015</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9308211"/>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gif"/><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6.xml"/><Relationship Id="rId6" Type="http://schemas.openxmlformats.org/officeDocument/2006/relationships/image" Target="../media/image36.jpeg"/><Relationship Id="rId5" Type="http://schemas.openxmlformats.org/officeDocument/2006/relationships/image" Target="../media/image25.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58.jpe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6.gif"/><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5811560"/>
            <a:ext cx="6254044" cy="1046440"/>
          </a:xfrm>
          <a:prstGeom prst="rect">
            <a:avLst/>
          </a:prstGeom>
          <a:noFill/>
        </p:spPr>
        <p:txBody>
          <a:bodyPr wrap="square" rtlCol="0">
            <a:spAutoFit/>
          </a:bodyPr>
          <a:lstStyle/>
          <a:p>
            <a:r>
              <a:rPr lang="en-US" sz="2400" b="1" dirty="0" smtClean="0">
                <a:solidFill>
                  <a:schemeClr val="bg1"/>
                </a:solidFill>
              </a:rPr>
              <a:t>Installation of exterior panels on the new UAF engineering building</a:t>
            </a:r>
            <a:endParaRPr lang="en-US" sz="2000" b="1" dirty="0" smtClean="0">
              <a:solidFill>
                <a:schemeClr val="bg1"/>
              </a:solidFill>
            </a:endParaRPr>
          </a:p>
          <a:p>
            <a:r>
              <a:rPr lang="en-US" sz="1400" b="1" dirty="0" smtClean="0">
                <a:solidFill>
                  <a:schemeClr val="bg1"/>
                </a:solidFill>
              </a:rPr>
              <a:t>Photo courtesy of UAF Photography</a:t>
            </a:r>
            <a:endParaRPr lang="en-US" sz="1400" b="1" dirty="0">
              <a:solidFill>
                <a:schemeClr val="bg1"/>
              </a:solidFill>
            </a:endParaRPr>
          </a:p>
        </p:txBody>
      </p:sp>
    </p:spTree>
    <p:extLst>
      <p:ext uri="{BB962C8B-B14F-4D97-AF65-F5344CB8AC3E}">
        <p14:creationId xmlns:p14="http://schemas.microsoft.com/office/powerpoint/2010/main" val="18683375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95250"/>
            <a:ext cx="8001000" cy="6000750"/>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287476458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0" y="0"/>
            <a:ext cx="904956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524" y="5171862"/>
            <a:ext cx="2401824" cy="1604772"/>
          </a:xfrm>
          <a:prstGeom prst="rect">
            <a:avLst/>
          </a:prstGeom>
        </p:spPr>
      </p:pic>
    </p:spTree>
    <p:extLst>
      <p:ext uri="{BB962C8B-B14F-4D97-AF65-F5344CB8AC3E}">
        <p14:creationId xmlns:p14="http://schemas.microsoft.com/office/powerpoint/2010/main" val="183146084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56515" y="1275276"/>
            <a:ext cx="4294730" cy="5632311"/>
          </a:xfrm>
          <a:prstGeom prst="rect">
            <a:avLst/>
          </a:prstGeom>
          <a:noFill/>
        </p:spPr>
        <p:txBody>
          <a:bodyPr wrap="square" rtlCol="0">
            <a:spAutoFit/>
          </a:bodyPr>
          <a:lstStyle/>
          <a:p>
            <a:r>
              <a:rPr lang="en-US" sz="2400" dirty="0" smtClean="0"/>
              <a:t>Daniel B. Holmgren, </a:t>
            </a:r>
            <a:r>
              <a:rPr lang="en-US" sz="2400" dirty="0" smtClean="0"/>
              <a:t>PE	</a:t>
            </a:r>
          </a:p>
          <a:p>
            <a:r>
              <a:rPr lang="en-US" sz="2400" dirty="0" smtClean="0"/>
              <a:t>William E. Schnabel, </a:t>
            </a:r>
            <a:r>
              <a:rPr lang="en-US" sz="2400" dirty="0" smtClean="0"/>
              <a:t>PE</a:t>
            </a:r>
          </a:p>
          <a:p>
            <a:r>
              <a:rPr lang="en-US" sz="2400" dirty="0" smtClean="0"/>
              <a:t>Patricia T. </a:t>
            </a:r>
            <a:r>
              <a:rPr lang="en-US" sz="2400" dirty="0" err="1" smtClean="0"/>
              <a:t>Crisenbery</a:t>
            </a:r>
            <a:r>
              <a:rPr lang="en-US" sz="2400" dirty="0" smtClean="0"/>
              <a:t>, </a:t>
            </a:r>
            <a:r>
              <a:rPr lang="en-US" sz="2400" dirty="0" smtClean="0"/>
              <a:t>PE</a:t>
            </a:r>
          </a:p>
          <a:p>
            <a:r>
              <a:rPr lang="en-US" sz="2400" dirty="0" smtClean="0"/>
              <a:t>Elliot C. Wilson</a:t>
            </a:r>
            <a:r>
              <a:rPr lang="en-US" sz="2400" dirty="0" smtClean="0"/>
              <a:t>, </a:t>
            </a:r>
            <a:r>
              <a:rPr lang="en-US" sz="2400" dirty="0" smtClean="0"/>
              <a:t>PE</a:t>
            </a:r>
          </a:p>
          <a:p>
            <a:r>
              <a:rPr lang="en-US" sz="2400" dirty="0" smtClean="0"/>
              <a:t>Sarah L. </a:t>
            </a:r>
            <a:r>
              <a:rPr lang="en-US" sz="2400" dirty="0" err="1" smtClean="0"/>
              <a:t>Belway</a:t>
            </a:r>
            <a:r>
              <a:rPr lang="en-US" sz="2400" dirty="0" smtClean="0"/>
              <a:t>, </a:t>
            </a:r>
            <a:r>
              <a:rPr lang="en-US" sz="2400" dirty="0" smtClean="0"/>
              <a:t>PE</a:t>
            </a:r>
          </a:p>
          <a:p>
            <a:r>
              <a:rPr lang="en-US" sz="2400" dirty="0" smtClean="0"/>
              <a:t>Donald L. Hopkins, </a:t>
            </a:r>
            <a:r>
              <a:rPr lang="en-US" sz="2400" dirty="0" smtClean="0"/>
              <a:t>PE</a:t>
            </a:r>
          </a:p>
          <a:p>
            <a:r>
              <a:rPr lang="en-US" sz="2400" dirty="0" smtClean="0"/>
              <a:t>Lee A. Johnson</a:t>
            </a:r>
            <a:r>
              <a:rPr lang="en-US" sz="2400" dirty="0" smtClean="0"/>
              <a:t>, </a:t>
            </a:r>
            <a:r>
              <a:rPr lang="en-US" sz="2400" dirty="0" smtClean="0"/>
              <a:t>PE</a:t>
            </a:r>
          </a:p>
          <a:p>
            <a:r>
              <a:rPr lang="en-US" sz="2400" dirty="0" smtClean="0"/>
              <a:t>Patricia R. Bowen, </a:t>
            </a:r>
            <a:r>
              <a:rPr lang="en-US" sz="2400" dirty="0" smtClean="0"/>
              <a:t>PE</a:t>
            </a:r>
          </a:p>
          <a:p>
            <a:r>
              <a:rPr lang="en-US" sz="2400" dirty="0" smtClean="0"/>
              <a:t>Julie A. Keener</a:t>
            </a:r>
            <a:r>
              <a:rPr lang="en-US" sz="2400" dirty="0" smtClean="0"/>
              <a:t>, </a:t>
            </a:r>
            <a:r>
              <a:rPr lang="en-US" sz="2400" dirty="0" smtClean="0"/>
              <a:t>PE</a:t>
            </a:r>
          </a:p>
          <a:p>
            <a:r>
              <a:rPr lang="en-US" sz="2400" dirty="0" smtClean="0"/>
              <a:t>James B. Rutter IV, </a:t>
            </a:r>
            <a:r>
              <a:rPr lang="en-US" sz="2400" dirty="0" smtClean="0"/>
              <a:t>PE</a:t>
            </a:r>
          </a:p>
          <a:p>
            <a:r>
              <a:rPr lang="en-US" sz="2400" dirty="0" smtClean="0"/>
              <a:t>Bruce T. </a:t>
            </a:r>
            <a:r>
              <a:rPr lang="en-US" sz="2400" dirty="0" err="1" smtClean="0"/>
              <a:t>Dianoski</a:t>
            </a:r>
            <a:r>
              <a:rPr lang="en-US" sz="2400" dirty="0" smtClean="0"/>
              <a:t>, </a:t>
            </a:r>
            <a:r>
              <a:rPr lang="en-US" sz="2400" dirty="0" smtClean="0"/>
              <a:t>PE</a:t>
            </a:r>
          </a:p>
          <a:p>
            <a:r>
              <a:rPr lang="en-US" sz="2400" dirty="0" smtClean="0"/>
              <a:t>Margaret M. Darrow</a:t>
            </a:r>
            <a:r>
              <a:rPr lang="en-US" sz="2400" dirty="0" smtClean="0"/>
              <a:t>, </a:t>
            </a:r>
            <a:r>
              <a:rPr lang="en-US" sz="2400" dirty="0" smtClean="0"/>
              <a:t>PE</a:t>
            </a:r>
          </a:p>
          <a:p>
            <a:r>
              <a:rPr lang="en-US" sz="2400" dirty="0" smtClean="0"/>
              <a:t>Lance Roberts</a:t>
            </a:r>
            <a:r>
              <a:rPr lang="en-US" sz="2400" dirty="0" smtClean="0"/>
              <a:t>, </a:t>
            </a:r>
            <a:r>
              <a:rPr lang="en-US" sz="2400" dirty="0" smtClean="0"/>
              <a:t>PE</a:t>
            </a:r>
          </a:p>
          <a:p>
            <a:r>
              <a:rPr lang="en-US" sz="2400" dirty="0" smtClean="0"/>
              <a:t>Shane W. Gibson</a:t>
            </a:r>
            <a:r>
              <a:rPr lang="en-US" sz="2400" dirty="0" smtClean="0"/>
              <a:t>, PE</a:t>
            </a:r>
          </a:p>
          <a:p>
            <a:r>
              <a:rPr lang="en-US" sz="2400" dirty="0" smtClean="0"/>
              <a:t>Jason Colquhoun, PE</a:t>
            </a:r>
            <a:endParaRPr lang="en-US" sz="2400" dirty="0" smtClean="0"/>
          </a:p>
        </p:txBody>
      </p:sp>
      <p:sp>
        <p:nvSpPr>
          <p:cNvPr id="5" name="Rectangle 4"/>
          <p:cNvSpPr/>
          <p:nvPr/>
        </p:nvSpPr>
        <p:spPr>
          <a:xfrm>
            <a:off x="232859" y="-1"/>
            <a:ext cx="8344862" cy="1323439"/>
          </a:xfrm>
          <a:prstGeom prst="rect">
            <a:avLst/>
          </a:prstGeom>
          <a:noFill/>
        </p:spPr>
        <p:txBody>
          <a:bodyPr wrap="square" lIns="91440" tIns="45720" rIns="91440" bIns="45720">
            <a:spAutoFit/>
          </a:bodyPr>
          <a:lstStyle/>
          <a:p>
            <a:pPr algn="ctr"/>
            <a:r>
              <a:rPr lang="en-US" sz="4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CONGRATULATIONS TO THE 2012 NEWLY REGISTERED P.E.s!</a:t>
            </a:r>
            <a:endParaRPr lang="en-US" sz="40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TextBox 5"/>
          <p:cNvSpPr txBox="1"/>
          <p:nvPr/>
        </p:nvSpPr>
        <p:spPr>
          <a:xfrm>
            <a:off x="4651245" y="1275275"/>
            <a:ext cx="4294730" cy="5632311"/>
          </a:xfrm>
          <a:prstGeom prst="rect">
            <a:avLst/>
          </a:prstGeom>
          <a:noFill/>
        </p:spPr>
        <p:txBody>
          <a:bodyPr wrap="square" rtlCol="0">
            <a:spAutoFit/>
          </a:bodyPr>
          <a:lstStyle/>
          <a:p>
            <a:r>
              <a:rPr lang="en-US" sz="2400" dirty="0" smtClean="0"/>
              <a:t>Timothy J. </a:t>
            </a:r>
            <a:r>
              <a:rPr lang="en-US" sz="2400" dirty="0" err="1" smtClean="0"/>
              <a:t>Diedrich</a:t>
            </a:r>
            <a:r>
              <a:rPr lang="en-US" sz="2400" dirty="0" smtClean="0"/>
              <a:t>, </a:t>
            </a:r>
            <a:r>
              <a:rPr lang="en-US" sz="2400" dirty="0" smtClean="0"/>
              <a:t>PE</a:t>
            </a:r>
          </a:p>
          <a:p>
            <a:r>
              <a:rPr lang="en-US" sz="2400" dirty="0" smtClean="0"/>
              <a:t>Troy M. Hicks</a:t>
            </a:r>
            <a:r>
              <a:rPr lang="en-US" sz="2400" dirty="0" smtClean="0"/>
              <a:t>, </a:t>
            </a:r>
            <a:r>
              <a:rPr lang="en-US" sz="2400" dirty="0" smtClean="0"/>
              <a:t>PE</a:t>
            </a:r>
          </a:p>
          <a:p>
            <a:r>
              <a:rPr lang="en-US" sz="2400" dirty="0" smtClean="0"/>
              <a:t>Jason L. Webb</a:t>
            </a:r>
            <a:r>
              <a:rPr lang="en-US" sz="2400" dirty="0" smtClean="0"/>
              <a:t>, </a:t>
            </a:r>
            <a:r>
              <a:rPr lang="en-US" sz="2400" dirty="0" smtClean="0"/>
              <a:t>PE</a:t>
            </a:r>
          </a:p>
          <a:p>
            <a:r>
              <a:rPr lang="en-US" sz="2400" dirty="0" smtClean="0"/>
              <a:t>J. Leroy Hulsey</a:t>
            </a:r>
            <a:r>
              <a:rPr lang="en-US" sz="2400" dirty="0" smtClean="0"/>
              <a:t>, PE</a:t>
            </a:r>
          </a:p>
          <a:p>
            <a:r>
              <a:rPr lang="en-US" sz="2400" dirty="0" smtClean="0"/>
              <a:t>John Michael</a:t>
            </a:r>
            <a:r>
              <a:rPr lang="en-US" sz="2400" dirty="0" smtClean="0"/>
              <a:t>, </a:t>
            </a:r>
            <a:r>
              <a:rPr lang="en-US" sz="2400" dirty="0" smtClean="0"/>
              <a:t>PE</a:t>
            </a:r>
          </a:p>
          <a:p>
            <a:r>
              <a:rPr lang="en-US" sz="2400" dirty="0" smtClean="0"/>
              <a:t>Alicia S. Mayo</a:t>
            </a:r>
            <a:r>
              <a:rPr lang="en-US" sz="2400" dirty="0" smtClean="0"/>
              <a:t>, </a:t>
            </a:r>
            <a:r>
              <a:rPr lang="en-US" sz="2400" dirty="0" smtClean="0"/>
              <a:t>PE</a:t>
            </a:r>
          </a:p>
          <a:p>
            <a:r>
              <a:rPr lang="en-US" sz="2400" dirty="0" smtClean="0"/>
              <a:t>Chris H. Miller, </a:t>
            </a:r>
            <a:r>
              <a:rPr lang="en-US" sz="2400" dirty="0" smtClean="0"/>
              <a:t>PE</a:t>
            </a:r>
          </a:p>
          <a:p>
            <a:r>
              <a:rPr lang="en-US" sz="2400" dirty="0" smtClean="0"/>
              <a:t>Scott D. </a:t>
            </a:r>
            <a:r>
              <a:rPr lang="en-US" sz="2400" dirty="0" err="1" smtClean="0"/>
              <a:t>Hulac</a:t>
            </a:r>
            <a:r>
              <a:rPr lang="en-US" sz="2400" dirty="0" smtClean="0"/>
              <a:t>, </a:t>
            </a:r>
            <a:r>
              <a:rPr lang="en-US" sz="2400" dirty="0" smtClean="0"/>
              <a:t>PE</a:t>
            </a:r>
          </a:p>
          <a:p>
            <a:r>
              <a:rPr lang="en-US" sz="2400" dirty="0" smtClean="0"/>
              <a:t>Jonathan J. Hutchinson, PE</a:t>
            </a:r>
          </a:p>
          <a:p>
            <a:r>
              <a:rPr lang="en-US" sz="2400" dirty="0" smtClean="0"/>
              <a:t>Marcus P. Curley</a:t>
            </a:r>
            <a:r>
              <a:rPr lang="en-US" sz="2400" dirty="0" smtClean="0"/>
              <a:t>, </a:t>
            </a:r>
            <a:r>
              <a:rPr lang="en-US" sz="2400" dirty="0" smtClean="0"/>
              <a:t>PE</a:t>
            </a:r>
          </a:p>
          <a:p>
            <a:r>
              <a:rPr lang="en-US" sz="2400" dirty="0" smtClean="0"/>
              <a:t>Rebecca E. </a:t>
            </a:r>
            <a:r>
              <a:rPr lang="en-US" sz="2400" dirty="0" err="1" smtClean="0"/>
              <a:t>Gumbs</a:t>
            </a:r>
            <a:r>
              <a:rPr lang="en-US" sz="2400" dirty="0" smtClean="0"/>
              <a:t>, </a:t>
            </a:r>
            <a:r>
              <a:rPr lang="en-US" sz="2400" dirty="0" smtClean="0"/>
              <a:t>PE</a:t>
            </a:r>
          </a:p>
          <a:p>
            <a:r>
              <a:rPr lang="en-US" sz="2400" dirty="0" smtClean="0"/>
              <a:t>Wesley D. Hopwood, PE</a:t>
            </a:r>
          </a:p>
          <a:p>
            <a:r>
              <a:rPr lang="en-US" sz="2400" dirty="0" err="1" smtClean="0"/>
              <a:t>Tumen</a:t>
            </a:r>
            <a:r>
              <a:rPr lang="en-US" sz="2400" dirty="0" smtClean="0"/>
              <a:t> </a:t>
            </a:r>
            <a:r>
              <a:rPr lang="en-US" sz="2400" dirty="0" err="1" smtClean="0"/>
              <a:t>Badarch</a:t>
            </a:r>
            <a:r>
              <a:rPr lang="en-US" sz="2400" dirty="0" smtClean="0"/>
              <a:t>, PE</a:t>
            </a:r>
          </a:p>
          <a:p>
            <a:r>
              <a:rPr lang="en-US" sz="2400" dirty="0" smtClean="0"/>
              <a:t>Mitchell S. </a:t>
            </a:r>
            <a:r>
              <a:rPr lang="en-US" sz="2400" dirty="0" err="1" smtClean="0"/>
              <a:t>O’Bryant</a:t>
            </a:r>
            <a:r>
              <a:rPr lang="en-US" sz="2400" dirty="0" smtClean="0"/>
              <a:t>, PE</a:t>
            </a:r>
          </a:p>
          <a:p>
            <a:r>
              <a:rPr lang="en-US" sz="2400" dirty="0" smtClean="0"/>
              <a:t>Carl I. Olson, PE</a:t>
            </a:r>
            <a:endParaRPr lang="en-US" sz="2400" dirty="0" smtClean="0"/>
          </a:p>
        </p:txBody>
      </p:sp>
    </p:spTree>
    <p:extLst>
      <p:ext uri="{BB962C8B-B14F-4D97-AF65-F5344CB8AC3E}">
        <p14:creationId xmlns:p14="http://schemas.microsoft.com/office/powerpoint/2010/main" val="279988932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655733"/>
          </a:xfrm>
          <a:prstGeom prst="rect">
            <a:avLst/>
          </a:prstGeom>
        </p:spPr>
      </p:pic>
      <p:sp>
        <p:nvSpPr>
          <p:cNvPr id="3" name="TextBox 2"/>
          <p:cNvSpPr txBox="1"/>
          <p:nvPr/>
        </p:nvSpPr>
        <p:spPr>
          <a:xfrm>
            <a:off x="0" y="5655733"/>
            <a:ext cx="9144000" cy="1046440"/>
          </a:xfrm>
          <a:prstGeom prst="rect">
            <a:avLst/>
          </a:prstGeom>
          <a:noFill/>
        </p:spPr>
        <p:txBody>
          <a:bodyPr wrap="square" rtlCol="0">
            <a:spAutoFit/>
          </a:bodyPr>
          <a:lstStyle/>
          <a:p>
            <a:r>
              <a:rPr lang="en-US" sz="2400" b="1" dirty="0" smtClean="0"/>
              <a:t>Former UAF Electrical Engineering graduate student Alexander Morris works on building an atmospheric radar in Antarctica</a:t>
            </a:r>
            <a:endParaRPr lang="en-US" sz="2000" b="1" dirty="0" smtClean="0"/>
          </a:p>
          <a:p>
            <a:r>
              <a:rPr lang="en-US" sz="1400" b="1" dirty="0" smtClean="0"/>
              <a:t>Photo courtesy of UAF Department of Electrical and Computer Engineering</a:t>
            </a:r>
            <a:endParaRPr lang="en-US" sz="1400" b="1" dirty="0"/>
          </a:p>
        </p:txBody>
      </p:sp>
    </p:spTree>
    <p:extLst>
      <p:ext uri="{BB962C8B-B14F-4D97-AF65-F5344CB8AC3E}">
        <p14:creationId xmlns:p14="http://schemas.microsoft.com/office/powerpoint/2010/main" val="282772182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813778"/>
          </a:xfrm>
          <a:prstGeom prst="rect">
            <a:avLst/>
          </a:prstGeom>
        </p:spPr>
      </p:pic>
      <p:sp>
        <p:nvSpPr>
          <p:cNvPr id="3" name="TextBox 2"/>
          <p:cNvSpPr txBox="1"/>
          <p:nvPr/>
        </p:nvSpPr>
        <p:spPr>
          <a:xfrm>
            <a:off x="0" y="5811560"/>
            <a:ext cx="9144000" cy="1046440"/>
          </a:xfrm>
          <a:prstGeom prst="rect">
            <a:avLst/>
          </a:prstGeom>
          <a:noFill/>
        </p:spPr>
        <p:txBody>
          <a:bodyPr wrap="square" rtlCol="0">
            <a:spAutoFit/>
          </a:bodyPr>
          <a:lstStyle/>
          <a:p>
            <a:r>
              <a:rPr lang="en-US" sz="2400" b="1" dirty="0" smtClean="0"/>
              <a:t>High school students compete in the UAF-sponsored 2014 FTC Robotics State Championships</a:t>
            </a:r>
            <a:endParaRPr lang="en-US" sz="2000" b="1" dirty="0" smtClean="0"/>
          </a:p>
          <a:p>
            <a:r>
              <a:rPr lang="en-US" sz="1400" b="1" dirty="0" smtClean="0"/>
              <a:t>Photo courtesy of UAF Photography</a:t>
            </a:r>
            <a:endParaRPr lang="en-US" sz="1400" b="1" dirty="0"/>
          </a:p>
        </p:txBody>
      </p:sp>
    </p:spTree>
    <p:extLst>
      <p:ext uri="{BB962C8B-B14F-4D97-AF65-F5344CB8AC3E}">
        <p14:creationId xmlns:p14="http://schemas.microsoft.com/office/powerpoint/2010/main" val="240952250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95250"/>
            <a:ext cx="8001000" cy="6000750"/>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83822259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chemeClr val="tx1"/>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7" name="Picture 4" descr="G:\Pictures for Website\Web Quality\IMG_0095.JPG"/>
          <p:cNvPicPr>
            <a:picLocks noChangeAspect="1" noChangeArrowheads="1"/>
          </p:cNvPicPr>
          <p:nvPr/>
        </p:nvPicPr>
        <p:blipFill>
          <a:blip r:embed="rId2" cstate="print"/>
          <a:srcRect/>
          <a:stretch>
            <a:fillRect/>
          </a:stretch>
        </p:blipFill>
        <p:spPr bwMode="auto">
          <a:xfrm>
            <a:off x="5486400" y="152400"/>
            <a:ext cx="3451939" cy="2587752"/>
          </a:xfrm>
          <a:prstGeom prst="rect">
            <a:avLst/>
          </a:prstGeom>
          <a:noFill/>
        </p:spPr>
      </p:pic>
      <p:pic>
        <p:nvPicPr>
          <p:cNvPr id="8" name="Picture 2" descr="G:\Pictures for Website\Web Quality\Nordale Bridge.jpg"/>
          <p:cNvPicPr>
            <a:picLocks noChangeAspect="1" noChangeArrowheads="1"/>
          </p:cNvPicPr>
          <p:nvPr/>
        </p:nvPicPr>
        <p:blipFill>
          <a:blip r:embed="rId3" cstate="print"/>
          <a:srcRect/>
          <a:stretch>
            <a:fillRect/>
          </a:stretch>
        </p:blipFill>
        <p:spPr bwMode="auto">
          <a:xfrm>
            <a:off x="207264" y="4038600"/>
            <a:ext cx="3450336" cy="2587752"/>
          </a:xfrm>
          <a:prstGeom prst="rect">
            <a:avLst/>
          </a:prstGeom>
          <a:noFill/>
        </p:spPr>
      </p:pic>
      <p:pic>
        <p:nvPicPr>
          <p:cNvPr id="9" name="Picture 3" descr="G:\Pictures for Website\Web Quality\P8210220.JPG"/>
          <p:cNvPicPr>
            <a:picLocks noChangeAspect="1" noChangeArrowheads="1"/>
          </p:cNvPicPr>
          <p:nvPr/>
        </p:nvPicPr>
        <p:blipFill>
          <a:blip r:embed="rId4" cstate="print"/>
          <a:srcRect/>
          <a:stretch>
            <a:fillRect/>
          </a:stretch>
        </p:blipFill>
        <p:spPr bwMode="auto">
          <a:xfrm>
            <a:off x="4191000" y="3048000"/>
            <a:ext cx="4462272" cy="3346704"/>
          </a:xfrm>
          <a:prstGeom prst="rect">
            <a:avLst/>
          </a:prstGeom>
          <a:noFill/>
        </p:spPr>
      </p:pic>
      <p:pic>
        <p:nvPicPr>
          <p:cNvPr id="11" name="Picture 4" descr="G:\Pictures for Website\Web Quality\P8310098.JPG"/>
          <p:cNvPicPr>
            <a:picLocks noChangeAspect="1" noChangeArrowheads="1"/>
          </p:cNvPicPr>
          <p:nvPr/>
        </p:nvPicPr>
        <p:blipFill>
          <a:blip r:embed="rId5" cstate="print"/>
          <a:srcRect/>
          <a:stretch>
            <a:fillRect/>
          </a:stretch>
        </p:blipFill>
        <p:spPr bwMode="auto">
          <a:xfrm>
            <a:off x="414528" y="387096"/>
            <a:ext cx="4462272" cy="3346704"/>
          </a:xfrm>
          <a:prstGeom prst="rect">
            <a:avLst/>
          </a:prstGeom>
          <a:noFill/>
        </p:spPr>
      </p:pic>
      <p:pic>
        <p:nvPicPr>
          <p:cNvPr id="1031" name="Picture 7" descr="G:\Pictures for Website\HCC.png"/>
          <p:cNvPicPr>
            <a:picLocks noChangeAspect="1" noChangeArrowheads="1"/>
          </p:cNvPicPr>
          <p:nvPr/>
        </p:nvPicPr>
        <p:blipFill>
          <a:blip r:embed="rId6" cstate="print"/>
          <a:srcRect/>
          <a:stretch>
            <a:fillRect/>
          </a:stretch>
        </p:blipFill>
        <p:spPr bwMode="auto">
          <a:xfrm>
            <a:off x="2590800" y="2738564"/>
            <a:ext cx="3909296" cy="1223835"/>
          </a:xfrm>
          <a:prstGeom prst="rect">
            <a:avLst/>
          </a:prstGeom>
          <a:noFill/>
        </p:spPr>
      </p:pic>
      <p:sp>
        <p:nvSpPr>
          <p:cNvPr id="12" name="Rectangle 11"/>
          <p:cNvSpPr/>
          <p:nvPr/>
        </p:nvSpPr>
        <p:spPr>
          <a:xfrm>
            <a:off x="1828800" y="3581400"/>
            <a:ext cx="5181600" cy="1015663"/>
          </a:xfrm>
          <a:prstGeom prst="rect">
            <a:avLst/>
          </a:prstGeom>
          <a:noFill/>
        </p:spPr>
        <p:txBody>
          <a:bodyPr wrap="square" lIns="91440" tIns="45720" rIns="91440" bIns="45720">
            <a:spAutoFit/>
          </a:bodyPr>
          <a:lstStyle/>
          <a:p>
            <a:pPr algn="ctr"/>
            <a:r>
              <a:rPr lang="en-US" sz="6000" b="1" dirty="0" smtClean="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rPr>
              <a:t>Contractors </a:t>
            </a:r>
            <a:endParaRPr lang="en-US" sz="6000" b="1" dirty="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13" name="Rectangle 12"/>
          <p:cNvSpPr/>
          <p:nvPr/>
        </p:nvSpPr>
        <p:spPr>
          <a:xfrm>
            <a:off x="6629400" y="5638800"/>
            <a:ext cx="2362200" cy="923330"/>
          </a:xfrm>
          <a:prstGeom prst="rect">
            <a:avLst/>
          </a:prstGeom>
          <a:solidFill>
            <a:schemeClr val="tx1"/>
          </a:solidFill>
          <a:ln w="38100">
            <a:solidFill>
              <a:srgbClr val="008E40"/>
            </a:solidFill>
          </a:ln>
        </p:spPr>
        <p:txBody>
          <a:bodyPr wrap="square">
            <a:spAutoFit/>
          </a:bodyPr>
          <a:lstStyle/>
          <a:p>
            <a:r>
              <a:rPr lang="en-US" dirty="0" smtClean="0">
                <a:solidFill>
                  <a:prstClr val="black"/>
                </a:solidFill>
                <a:latin typeface="Calibri" panose="020F0502020204030204" pitchFamily="34" charset="0"/>
                <a:cs typeface="Calibri" panose="020F0502020204030204" pitchFamily="34" charset="0"/>
              </a:rPr>
              <a:t>• Paving</a:t>
            </a:r>
          </a:p>
          <a:p>
            <a:r>
              <a:rPr lang="en-US" dirty="0" smtClean="0">
                <a:solidFill>
                  <a:prstClr val="black"/>
                </a:solidFill>
                <a:latin typeface="Calibri" panose="020F0502020204030204" pitchFamily="34" charset="0"/>
                <a:cs typeface="Calibri" panose="020F0502020204030204" pitchFamily="34" charset="0"/>
              </a:rPr>
              <a:t>• Site Development</a:t>
            </a:r>
          </a:p>
          <a:p>
            <a:r>
              <a:rPr lang="en-US" dirty="0" smtClean="0">
                <a:solidFill>
                  <a:prstClr val="black"/>
                </a:solidFill>
                <a:latin typeface="Calibri" panose="020F0502020204030204" pitchFamily="34" charset="0"/>
                <a:cs typeface="Calibri" panose="020F0502020204030204" pitchFamily="34" charset="0"/>
              </a:rPr>
              <a:t>• Geotextile</a:t>
            </a: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015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822325" y="1282700"/>
            <a:ext cx="7499350" cy="4154984"/>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00000"/>
              </a:lnSpc>
              <a:spcBef>
                <a:spcPct val="0"/>
              </a:spcBef>
              <a:buFontTx/>
              <a:buNone/>
            </a:pPr>
            <a:r>
              <a:rPr lang="en-US" sz="4400" dirty="0" smtClean="0">
                <a:latin typeface="Times New Roman" pitchFamily="18" charset="0"/>
                <a:cs typeface="Times New Roman" pitchFamily="18" charset="0"/>
              </a:rPr>
              <a:t>What is the smallest positive integer </a:t>
            </a:r>
            <a:r>
              <a:rPr lang="en-US" sz="4400" i="1" dirty="0" smtClean="0">
                <a:latin typeface="Times New Roman" pitchFamily="18" charset="0"/>
                <a:cs typeface="Times New Roman" pitchFamily="18" charset="0"/>
              </a:rPr>
              <a:t>a</a:t>
            </a:r>
            <a:r>
              <a:rPr lang="en-US" sz="4400" dirty="0" smtClean="0">
                <a:latin typeface="Times New Roman" pitchFamily="18" charset="0"/>
                <a:cs typeface="Times New Roman" pitchFamily="18" charset="0"/>
              </a:rPr>
              <a:t> such that             is an integer?</a:t>
            </a:r>
            <a:endParaRPr lang="en-US" sz="4400" dirty="0">
              <a:latin typeface="Times New Roman" pitchFamily="18" charset="0"/>
              <a:cs typeface="Times New Roman" pitchFamily="18" charset="0"/>
            </a:endParaRPr>
          </a:p>
        </p:txBody>
      </p:sp>
      <p:sp>
        <p:nvSpPr>
          <p:cNvPr id="10" name="TextBox 7"/>
          <p:cNvSpPr txBox="1">
            <a:spLocks noChangeArrowheads="1"/>
          </p:cNvSpPr>
          <p:nvPr/>
        </p:nvSpPr>
        <p:spPr bwMode="auto">
          <a:xfrm>
            <a:off x="5780168" y="2582366"/>
            <a:ext cx="65434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eaLnBrk="1" hangingPunct="1"/>
            <a:r>
              <a:rPr lang="en-US" i="1">
                <a:latin typeface="Times New Roman" pitchFamily="18" charset="0"/>
                <a:cs typeface="Times New Roman" pitchFamily="18" charset="0"/>
              </a:rPr>
              <a:t>a</a:t>
            </a:r>
            <a:r>
              <a:rPr lang="en-US" baseline="30000">
                <a:latin typeface="Times New Roman" pitchFamily="18" charset="0"/>
                <a:cs typeface="Times New Roman" pitchFamily="18" charset="0"/>
              </a:rPr>
              <a:t>2</a:t>
            </a:r>
            <a:endParaRPr lang="en-US" baseline="30000"/>
          </a:p>
        </p:txBody>
      </p:sp>
      <p:sp>
        <p:nvSpPr>
          <p:cNvPr id="12" name="TextBox 11"/>
          <p:cNvSpPr txBox="1"/>
          <p:nvPr/>
        </p:nvSpPr>
        <p:spPr>
          <a:xfrm>
            <a:off x="5344275" y="2564288"/>
            <a:ext cx="1143000" cy="1754326"/>
          </a:xfrm>
          <a:prstGeom prst="rect">
            <a:avLst/>
          </a:prstGeom>
          <a:noFill/>
        </p:spPr>
        <p:txBody>
          <a:bodyPr wrap="square" rtlCol="0">
            <a:spAutoFit/>
          </a:bodyPr>
          <a:lstStyle/>
          <a:p>
            <a:r>
              <a:rPr lang="en-US" sz="3600" dirty="0" smtClean="0">
                <a:latin typeface="Times New Roman" pitchFamily="18" charset="0"/>
                <a:cs typeface="Times New Roman" pitchFamily="18" charset="0"/>
              </a:rPr>
              <a:t> 1</a:t>
            </a:r>
          </a:p>
          <a:p>
            <a:r>
              <a:rPr lang="en-US" sz="3600" dirty="0" smtClean="0">
                <a:latin typeface="Times New Roman" pitchFamily="18" charset="0"/>
                <a:cs typeface="Times New Roman" pitchFamily="18" charset="0"/>
              </a:rPr>
              <a:t> 2</a:t>
            </a:r>
          </a:p>
          <a:p>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3</a:t>
            </a:r>
            <a:endParaRPr lang="en-US" sz="3600" dirty="0">
              <a:latin typeface="Times New Roman" pitchFamily="18" charset="0"/>
              <a:cs typeface="Times New Roman" pitchFamily="18" charset="0"/>
            </a:endParaRPr>
          </a:p>
        </p:txBody>
      </p:sp>
      <p:cxnSp>
        <p:nvCxnSpPr>
          <p:cNvPr id="14" name="Straight Connector 13"/>
          <p:cNvCxnSpPr/>
          <p:nvPr/>
        </p:nvCxnSpPr>
        <p:spPr>
          <a:xfrm>
            <a:off x="5403273" y="3143722"/>
            <a:ext cx="399687"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5386643" y="3694671"/>
            <a:ext cx="1058264" cy="0"/>
          </a:xfrm>
          <a:prstGeom prst="line">
            <a:avLst/>
          </a:prstGeom>
          <a:ln w="15875"/>
        </p:spPr>
        <p:style>
          <a:lnRef idx="1">
            <a:schemeClr val="dk1"/>
          </a:lnRef>
          <a:fillRef idx="0">
            <a:schemeClr val="dk1"/>
          </a:fillRef>
          <a:effectRef idx="0">
            <a:schemeClr val="dk1"/>
          </a:effectRef>
          <a:fontRef idx="minor">
            <a:schemeClr val="tx1"/>
          </a:fontRef>
        </p:style>
      </p:cxnSp>
      <p:sp>
        <p:nvSpPr>
          <p:cNvPr id="19" name="Rectangle 18"/>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0" name="Rectangle 19"/>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84610502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3044825"/>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dirty="0">
                <a:latin typeface="Times New Roman" pitchFamily="18" charset="0"/>
                <a:cs typeface="Times New Roman" pitchFamily="18" charset="0"/>
              </a:rPr>
              <a:t>Answer:  6</a:t>
            </a:r>
          </a:p>
        </p:txBody>
      </p:sp>
    </p:spTree>
    <p:extLst>
      <p:ext uri="{BB962C8B-B14F-4D97-AF65-F5344CB8AC3E}">
        <p14:creationId xmlns:p14="http://schemas.microsoft.com/office/powerpoint/2010/main" val="31303715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811561"/>
          </a:xfrm>
          <a:prstGeom prst="rect">
            <a:avLst/>
          </a:prstGeom>
        </p:spPr>
      </p:pic>
      <p:sp>
        <p:nvSpPr>
          <p:cNvPr id="4" name="TextBox 3"/>
          <p:cNvSpPr txBox="1"/>
          <p:nvPr/>
        </p:nvSpPr>
        <p:spPr>
          <a:xfrm>
            <a:off x="0" y="5811560"/>
            <a:ext cx="9144000" cy="1046440"/>
          </a:xfrm>
          <a:prstGeom prst="rect">
            <a:avLst/>
          </a:prstGeom>
          <a:noFill/>
        </p:spPr>
        <p:txBody>
          <a:bodyPr wrap="square" rtlCol="0">
            <a:spAutoFit/>
          </a:bodyPr>
          <a:lstStyle/>
          <a:p>
            <a:r>
              <a:rPr lang="en-US" sz="2400" b="1" dirty="0" smtClean="0"/>
              <a:t>The 2014 UAF Steel Bridge Team competes in a regional competition at Portland State University</a:t>
            </a:r>
            <a:endParaRPr lang="en-US" sz="2000" b="1" dirty="0" smtClean="0"/>
          </a:p>
          <a:p>
            <a:r>
              <a:rPr lang="en-US" sz="1400" b="1" dirty="0" smtClean="0"/>
              <a:t>Photo courtesy of UAF Department of Civil and Environmental Engineering</a:t>
            </a:r>
            <a:endParaRPr lang="en-US" sz="1400" b="1" dirty="0"/>
          </a:p>
        </p:txBody>
      </p:sp>
    </p:spTree>
    <p:extLst>
      <p:ext uri="{BB962C8B-B14F-4D97-AF65-F5344CB8AC3E}">
        <p14:creationId xmlns:p14="http://schemas.microsoft.com/office/powerpoint/2010/main" val="423975157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10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1322" y="6106159"/>
            <a:ext cx="752676" cy="75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420146"/>
      </p:ext>
    </p:extLst>
  </p:cSld>
  <p:clrMapOvr>
    <a:masterClrMapping/>
  </p:clrMapOvr>
  <mc:AlternateContent xmlns:mc="http://schemas.openxmlformats.org/markup-compatibility/2006" xmlns:p14="http://schemas.microsoft.com/office/powerpoint/2010/main">
    <mc:Choice Requires="p14">
      <p:transition spd="slow" p14:dur="1500" advTm="25000">
        <p:split orient="vert"/>
      </p:transition>
    </mc:Choice>
    <mc:Fallback xmlns="">
      <p:transition spd="slow" advTm="2500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780" y="4957018"/>
            <a:ext cx="4989564" cy="403872"/>
          </a:xfrm>
          <a:prstGeom prst="rect">
            <a:avLst/>
          </a:prstGeom>
        </p:spPr>
      </p:pic>
      <p:sp>
        <p:nvSpPr>
          <p:cNvPr id="11" name="Rectangle 10"/>
          <p:cNvSpPr/>
          <p:nvPr/>
        </p:nvSpPr>
        <p:spPr>
          <a:xfrm>
            <a:off x="0" y="-1"/>
            <a:ext cx="9144000" cy="1323439"/>
          </a:xfrm>
          <a:prstGeom prst="rect">
            <a:avLst/>
          </a:prstGeom>
          <a:noFill/>
        </p:spPr>
        <p:txBody>
          <a:bodyPr wrap="square" lIns="91440" tIns="45720" rIns="91440" bIns="45720">
            <a:spAutoFit/>
          </a:bodyPr>
          <a:lstStyle/>
          <a:p>
            <a:pPr algn="ctr"/>
            <a:r>
              <a:rPr lang="en-US" sz="4000" b="1" dirty="0" smtClean="0">
                <a:ln w="22225">
                  <a:solidFill>
                    <a:schemeClr val="tx1"/>
                  </a:solidFill>
                  <a:prstDash val="solid"/>
                </a:ln>
                <a:solidFill>
                  <a:schemeClr val="accent3">
                    <a:lumMod val="75000"/>
                  </a:schemeClr>
                </a:solidFill>
              </a:rPr>
              <a:t>THANK YOU TO OUR </a:t>
            </a:r>
          </a:p>
          <a:p>
            <a:pPr algn="ctr"/>
            <a:r>
              <a:rPr lang="en-US" sz="4000" b="1" dirty="0" smtClean="0">
                <a:ln w="22225">
                  <a:solidFill>
                    <a:schemeClr val="tx1"/>
                  </a:solidFill>
                  <a:prstDash val="solid"/>
                </a:ln>
                <a:solidFill>
                  <a:schemeClr val="accent3">
                    <a:lumMod val="75000"/>
                  </a:schemeClr>
                </a:solidFill>
              </a:rPr>
              <a:t>GENEROUS SPONSORS</a:t>
            </a:r>
            <a:endParaRPr lang="en-US" sz="4000" b="1" cap="none" spc="0" dirty="0">
              <a:ln w="22225">
                <a:solidFill>
                  <a:schemeClr val="tx1"/>
                </a:solidFill>
                <a:prstDash val="solid"/>
              </a:ln>
              <a:solidFill>
                <a:schemeClr val="accent3">
                  <a:lumMod val="75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159" y="4501706"/>
            <a:ext cx="2648612" cy="13144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722" y="2121085"/>
            <a:ext cx="2626512" cy="1754896"/>
          </a:xfrm>
          <a:prstGeom prst="rect">
            <a:avLst/>
          </a:prstGeom>
        </p:spPr>
      </p:pic>
      <p:pic>
        <p:nvPicPr>
          <p:cNvPr id="10" name="Picture 2" descr="C:\Users\aenglert\AppData\Local\Temp\CP AK's O&amp;G C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6907" y="2093850"/>
            <a:ext cx="4419600" cy="180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61345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5811560"/>
            <a:ext cx="9144000" cy="1046440"/>
          </a:xfrm>
          <a:prstGeom prst="rect">
            <a:avLst/>
          </a:prstGeom>
          <a:noFill/>
        </p:spPr>
        <p:txBody>
          <a:bodyPr wrap="square" rtlCol="0">
            <a:spAutoFit/>
          </a:bodyPr>
          <a:lstStyle/>
          <a:p>
            <a:r>
              <a:rPr lang="en-US" sz="2400" b="1" dirty="0" smtClean="0">
                <a:solidFill>
                  <a:schemeClr val="bg1"/>
                </a:solidFill>
              </a:rPr>
              <a:t>An aerial view of the new UAF engineering building during construction, Fall 2014</a:t>
            </a:r>
            <a:endParaRPr lang="en-US" sz="2000" b="1" dirty="0" smtClean="0">
              <a:solidFill>
                <a:schemeClr val="bg1"/>
              </a:solidFill>
            </a:endParaRPr>
          </a:p>
          <a:p>
            <a:r>
              <a:rPr lang="en-US" sz="1400" b="1" dirty="0" smtClean="0">
                <a:solidFill>
                  <a:schemeClr val="bg1"/>
                </a:solidFill>
              </a:rPr>
              <a:t>Photo courtesy of UAF Photography</a:t>
            </a:r>
            <a:endParaRPr lang="en-US" sz="1400" b="1" dirty="0">
              <a:solidFill>
                <a:schemeClr val="bg1"/>
              </a:solidFill>
            </a:endParaRPr>
          </a:p>
        </p:txBody>
      </p:sp>
    </p:spTree>
    <p:extLst>
      <p:ext uri="{BB962C8B-B14F-4D97-AF65-F5344CB8AC3E}">
        <p14:creationId xmlns:p14="http://schemas.microsoft.com/office/powerpoint/2010/main" val="58926321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8" y="0"/>
            <a:ext cx="9058764"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5309" y="5474079"/>
            <a:ext cx="1938582" cy="1295258"/>
          </a:xfrm>
          <a:prstGeom prst="rect">
            <a:avLst/>
          </a:prstGeom>
        </p:spPr>
      </p:pic>
    </p:spTree>
    <p:extLst>
      <p:ext uri="{BB962C8B-B14F-4D97-AF65-F5344CB8AC3E}">
        <p14:creationId xmlns:p14="http://schemas.microsoft.com/office/powerpoint/2010/main" val="287342789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3" name="TextBox 2"/>
          <p:cNvSpPr txBox="1"/>
          <p:nvPr/>
        </p:nvSpPr>
        <p:spPr>
          <a:xfrm>
            <a:off x="0" y="6096000"/>
            <a:ext cx="8749886" cy="677108"/>
          </a:xfrm>
          <a:prstGeom prst="rect">
            <a:avLst/>
          </a:prstGeom>
          <a:noFill/>
        </p:spPr>
        <p:txBody>
          <a:bodyPr wrap="square" rtlCol="0">
            <a:spAutoFit/>
          </a:bodyPr>
          <a:lstStyle/>
          <a:p>
            <a:r>
              <a:rPr lang="en-US" sz="2400" b="1" dirty="0"/>
              <a:t>Engineering students </a:t>
            </a:r>
            <a:r>
              <a:rPr lang="en-US" sz="2400" b="1" dirty="0" smtClean="0"/>
              <a:t>admire their work on the 2014 </a:t>
            </a:r>
            <a:r>
              <a:rPr lang="en-US" sz="2400" b="1" dirty="0"/>
              <a:t>I</a:t>
            </a:r>
            <a:r>
              <a:rPr lang="en-US" sz="2400" b="1" dirty="0" smtClean="0"/>
              <a:t>ce </a:t>
            </a:r>
            <a:r>
              <a:rPr lang="en-US" sz="2400" b="1" dirty="0"/>
              <a:t>A</a:t>
            </a:r>
            <a:r>
              <a:rPr lang="en-US" sz="2400" b="1" dirty="0" smtClean="0"/>
              <a:t>rch</a:t>
            </a:r>
          </a:p>
          <a:p>
            <a:r>
              <a:rPr lang="en-US" sz="1400" dirty="0" smtClean="0"/>
              <a:t>UAF Photo by Todd Paris</a:t>
            </a:r>
            <a:endParaRPr lang="en-US" sz="1400" dirty="0"/>
          </a:p>
        </p:txBody>
      </p:sp>
    </p:spTree>
    <p:extLst>
      <p:ext uri="{BB962C8B-B14F-4D97-AF65-F5344CB8AC3E}">
        <p14:creationId xmlns:p14="http://schemas.microsoft.com/office/powerpoint/2010/main" val="395948246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32859" y="433951"/>
            <a:ext cx="8344862" cy="1446550"/>
          </a:xfrm>
          <a:prstGeom prst="rect">
            <a:avLst/>
          </a:prstGeom>
          <a:noFill/>
        </p:spPr>
        <p:txBody>
          <a:bodyPr wrap="square" lIns="91440" tIns="45720" rIns="91440" bIns="45720">
            <a:spAutoFit/>
          </a:bodyPr>
          <a:lstStyle/>
          <a:p>
            <a:pPr algn="ct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CONGRATULATIONS TO THE NEW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2014/2015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F.E.s!</a:t>
            </a:r>
            <a:endParaRPr lang="en-US" sz="4400" b="1" cap="none" spc="0" dirty="0">
              <a:ln w="19050">
                <a:solidFill>
                  <a:srgbClr val="002060"/>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232859" y="2274664"/>
            <a:ext cx="3403329" cy="3970318"/>
          </a:xfrm>
          <a:prstGeom prst="rect">
            <a:avLst/>
          </a:prstGeom>
          <a:noFill/>
        </p:spPr>
        <p:txBody>
          <a:bodyPr wrap="square" rtlCol="0">
            <a:spAutoFit/>
          </a:bodyPr>
          <a:lstStyle/>
          <a:p>
            <a:r>
              <a:rPr lang="en-US" sz="2800" dirty="0" smtClean="0"/>
              <a:t>Eric Carter</a:t>
            </a:r>
          </a:p>
          <a:p>
            <a:r>
              <a:rPr lang="en-US" sz="2800" dirty="0" smtClean="0"/>
              <a:t>Jesse </a:t>
            </a:r>
            <a:r>
              <a:rPr lang="en-US" sz="2800" dirty="0" err="1" smtClean="0"/>
              <a:t>Cervin</a:t>
            </a:r>
            <a:endParaRPr lang="en-US" sz="2800" dirty="0" smtClean="0"/>
          </a:p>
          <a:p>
            <a:r>
              <a:rPr lang="en-US" sz="2800" dirty="0" smtClean="0"/>
              <a:t>Michael Chavez</a:t>
            </a:r>
          </a:p>
          <a:p>
            <a:r>
              <a:rPr lang="en-US" sz="2800" dirty="0" smtClean="0"/>
              <a:t>Richard Chiesa</a:t>
            </a:r>
          </a:p>
          <a:p>
            <a:r>
              <a:rPr lang="en-US" sz="2800" dirty="0" smtClean="0"/>
              <a:t>Clayton </a:t>
            </a:r>
            <a:r>
              <a:rPr lang="en-US" sz="2800" dirty="0" err="1" smtClean="0"/>
              <a:t>Choromanski</a:t>
            </a:r>
            <a:endParaRPr lang="en-US" sz="2800" dirty="0" smtClean="0"/>
          </a:p>
          <a:p>
            <a:r>
              <a:rPr lang="en-US" sz="2800" dirty="0" smtClean="0"/>
              <a:t>Charles </a:t>
            </a:r>
            <a:r>
              <a:rPr lang="en-US" sz="2800" dirty="0" err="1" smtClean="0"/>
              <a:t>Coisman</a:t>
            </a:r>
            <a:endParaRPr lang="en-US" sz="2800" dirty="0" smtClean="0"/>
          </a:p>
          <a:p>
            <a:r>
              <a:rPr lang="en-US" sz="2800" dirty="0" smtClean="0"/>
              <a:t>James Collier III</a:t>
            </a:r>
          </a:p>
          <a:p>
            <a:r>
              <a:rPr lang="en-US" sz="2800" dirty="0" smtClean="0"/>
              <a:t>Denali </a:t>
            </a:r>
            <a:r>
              <a:rPr lang="en-US" sz="2800" dirty="0" err="1" smtClean="0"/>
              <a:t>Critchett</a:t>
            </a:r>
            <a:endParaRPr lang="en-US" sz="2800" dirty="0" smtClean="0"/>
          </a:p>
          <a:p>
            <a:r>
              <a:rPr lang="en-US" sz="2800" dirty="0" smtClean="0"/>
              <a:t>Bradley </a:t>
            </a:r>
            <a:r>
              <a:rPr lang="en-US" sz="2800" dirty="0" err="1" smtClean="0"/>
              <a:t>Cruickshanks</a:t>
            </a:r>
            <a:endParaRPr lang="en-US" sz="2800" dirty="0" smtClean="0"/>
          </a:p>
        </p:txBody>
      </p:sp>
      <p:sp>
        <p:nvSpPr>
          <p:cNvPr id="4" name="TextBox 3"/>
          <p:cNvSpPr txBox="1"/>
          <p:nvPr/>
        </p:nvSpPr>
        <p:spPr>
          <a:xfrm>
            <a:off x="4405290" y="2274664"/>
            <a:ext cx="4718695" cy="3970318"/>
          </a:xfrm>
          <a:prstGeom prst="rect">
            <a:avLst/>
          </a:prstGeom>
          <a:noFill/>
        </p:spPr>
        <p:txBody>
          <a:bodyPr wrap="square" rtlCol="0">
            <a:spAutoFit/>
          </a:bodyPr>
          <a:lstStyle/>
          <a:p>
            <a:r>
              <a:rPr lang="en-US" sz="2800" dirty="0" smtClean="0"/>
              <a:t>Ronald </a:t>
            </a:r>
            <a:r>
              <a:rPr lang="en-US" sz="2800" dirty="0" err="1" smtClean="0"/>
              <a:t>Cuanzon</a:t>
            </a:r>
            <a:endParaRPr lang="en-US" sz="2800" dirty="0" smtClean="0"/>
          </a:p>
          <a:p>
            <a:r>
              <a:rPr lang="en-US" sz="2800" dirty="0" smtClean="0"/>
              <a:t>Kodiak Cullen</a:t>
            </a:r>
          </a:p>
          <a:p>
            <a:r>
              <a:rPr lang="en-US" sz="2800" dirty="0" smtClean="0"/>
              <a:t>Diego Davila Lourenco de Lima</a:t>
            </a:r>
          </a:p>
          <a:p>
            <a:r>
              <a:rPr lang="en-US" sz="2800" dirty="0" smtClean="0"/>
              <a:t>Christopher Dawkins</a:t>
            </a:r>
          </a:p>
          <a:p>
            <a:r>
              <a:rPr lang="en-US" sz="2800" dirty="0" smtClean="0"/>
              <a:t>Ashley </a:t>
            </a:r>
            <a:r>
              <a:rPr lang="en-US" sz="2800" dirty="0" err="1" smtClean="0"/>
              <a:t>DeVore</a:t>
            </a:r>
            <a:endParaRPr lang="en-US" sz="2800" dirty="0" smtClean="0"/>
          </a:p>
          <a:p>
            <a:r>
              <a:rPr lang="en-US" sz="2800" dirty="0" smtClean="0"/>
              <a:t>Sterling </a:t>
            </a:r>
            <a:r>
              <a:rPr lang="en-US" sz="2800" dirty="0" err="1" smtClean="0"/>
              <a:t>DeWilde</a:t>
            </a:r>
            <a:endParaRPr lang="en-US" sz="2800" dirty="0" smtClean="0"/>
          </a:p>
          <a:p>
            <a:r>
              <a:rPr lang="en-US" sz="2800" dirty="0" smtClean="0"/>
              <a:t>Jay Doubt</a:t>
            </a:r>
          </a:p>
          <a:p>
            <a:r>
              <a:rPr lang="en-US" sz="2800" dirty="0" smtClean="0"/>
              <a:t>Austin </a:t>
            </a:r>
            <a:r>
              <a:rPr lang="en-US" sz="2800" dirty="0" err="1" smtClean="0"/>
              <a:t>Dukowitz</a:t>
            </a:r>
            <a:endParaRPr lang="en-US" sz="2800" dirty="0" smtClean="0"/>
          </a:p>
          <a:p>
            <a:r>
              <a:rPr lang="en-US" sz="2800" dirty="0" smtClean="0"/>
              <a:t>Heather </a:t>
            </a:r>
            <a:r>
              <a:rPr lang="en-US" sz="2800" dirty="0" err="1" smtClean="0"/>
              <a:t>Edic</a:t>
            </a:r>
            <a:endParaRPr lang="en-US" sz="2800" dirty="0" smtClean="0"/>
          </a:p>
        </p:txBody>
      </p:sp>
    </p:spTree>
    <p:extLst>
      <p:ext uri="{BB962C8B-B14F-4D97-AF65-F5344CB8AC3E}">
        <p14:creationId xmlns:p14="http://schemas.microsoft.com/office/powerpoint/2010/main" val="118404984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englert\AppData\Local\Temp\Holmes KUAC fundrai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22152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6180892"/>
            <a:ext cx="9144000" cy="677108"/>
          </a:xfrm>
          <a:prstGeom prst="rect">
            <a:avLst/>
          </a:prstGeom>
          <a:noFill/>
        </p:spPr>
        <p:txBody>
          <a:bodyPr wrap="square" rtlCol="0">
            <a:spAutoFit/>
          </a:bodyPr>
          <a:lstStyle/>
          <a:p>
            <a:r>
              <a:rPr lang="en-US" sz="2400" b="1" dirty="0" smtClean="0">
                <a:solidFill>
                  <a:schemeClr val="bg1"/>
                </a:solidFill>
              </a:rPr>
              <a:t>Sunset over the new UAF engineering building</a:t>
            </a:r>
            <a:endParaRPr lang="en-US" sz="2000" b="1" dirty="0" smtClean="0">
              <a:solidFill>
                <a:schemeClr val="bg1"/>
              </a:solidFill>
            </a:endParaRPr>
          </a:p>
          <a:p>
            <a:r>
              <a:rPr lang="en-US" sz="1400" b="1" dirty="0" smtClean="0">
                <a:solidFill>
                  <a:schemeClr val="bg1"/>
                </a:solidFill>
              </a:rPr>
              <a:t>Photo courtesy of UAF Photography</a:t>
            </a:r>
            <a:endParaRPr lang="en-US" sz="1400" b="1" dirty="0">
              <a:solidFill>
                <a:schemeClr val="bg1"/>
              </a:solidFill>
            </a:endParaRPr>
          </a:p>
        </p:txBody>
      </p:sp>
    </p:spTree>
    <p:extLst>
      <p:ext uri="{BB962C8B-B14F-4D97-AF65-F5344CB8AC3E}">
        <p14:creationId xmlns:p14="http://schemas.microsoft.com/office/powerpoint/2010/main" val="205040866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chemeClr val="tx1"/>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2" name="Picture 2" descr="G:\Pictures for Website\Web Quality\P6030018.JPG"/>
          <p:cNvPicPr>
            <a:picLocks noChangeAspect="1" noChangeArrowheads="1"/>
          </p:cNvPicPr>
          <p:nvPr/>
        </p:nvPicPr>
        <p:blipFill>
          <a:blip r:embed="rId2" cstate="print"/>
          <a:srcRect r="24436"/>
          <a:stretch>
            <a:fillRect/>
          </a:stretch>
        </p:blipFill>
        <p:spPr bwMode="auto">
          <a:xfrm>
            <a:off x="457200" y="387096"/>
            <a:ext cx="4495800" cy="3346704"/>
          </a:xfrm>
          <a:prstGeom prst="rect">
            <a:avLst/>
          </a:prstGeom>
          <a:noFill/>
        </p:spPr>
      </p:pic>
      <p:pic>
        <p:nvPicPr>
          <p:cNvPr id="13" name="Picture 3" descr="G:\Pictures for Website\Web Quality\P6030011.JPG"/>
          <p:cNvPicPr>
            <a:picLocks noChangeAspect="1" noChangeArrowheads="1"/>
          </p:cNvPicPr>
          <p:nvPr/>
        </p:nvPicPr>
        <p:blipFill>
          <a:blip r:embed="rId3" cstate="print"/>
          <a:srcRect/>
          <a:stretch>
            <a:fillRect/>
          </a:stretch>
        </p:blipFill>
        <p:spPr bwMode="auto">
          <a:xfrm>
            <a:off x="4267200" y="3124200"/>
            <a:ext cx="4462272" cy="3346704"/>
          </a:xfrm>
          <a:prstGeom prst="rect">
            <a:avLst/>
          </a:prstGeom>
          <a:noFill/>
        </p:spPr>
      </p:pic>
      <p:pic>
        <p:nvPicPr>
          <p:cNvPr id="10" name="Picture 4" descr="G:\Pictures for Website\Web Quality\IMG_0095.JPG"/>
          <p:cNvPicPr>
            <a:picLocks noChangeAspect="1" noChangeArrowheads="1"/>
          </p:cNvPicPr>
          <p:nvPr/>
        </p:nvPicPr>
        <p:blipFill>
          <a:blip r:embed="rId4" cstate="print"/>
          <a:srcRect/>
          <a:stretch>
            <a:fillRect/>
          </a:stretch>
        </p:blipFill>
        <p:spPr bwMode="auto">
          <a:xfrm>
            <a:off x="5486400" y="231648"/>
            <a:ext cx="3451939" cy="2587752"/>
          </a:xfrm>
          <a:prstGeom prst="rect">
            <a:avLst/>
          </a:prstGeom>
          <a:noFill/>
        </p:spPr>
      </p:pic>
      <p:pic>
        <p:nvPicPr>
          <p:cNvPr id="1031" name="Picture 7" descr="G:\Pictures for Website\HCC.png"/>
          <p:cNvPicPr>
            <a:picLocks noChangeAspect="1" noChangeArrowheads="1"/>
          </p:cNvPicPr>
          <p:nvPr/>
        </p:nvPicPr>
        <p:blipFill>
          <a:blip r:embed="rId5" cstate="print"/>
          <a:srcRect/>
          <a:stretch>
            <a:fillRect/>
          </a:stretch>
        </p:blipFill>
        <p:spPr bwMode="auto">
          <a:xfrm>
            <a:off x="2590800" y="2738564"/>
            <a:ext cx="3909296" cy="1223835"/>
          </a:xfrm>
          <a:prstGeom prst="rect">
            <a:avLst/>
          </a:prstGeom>
          <a:noFill/>
        </p:spPr>
      </p:pic>
      <p:pic>
        <p:nvPicPr>
          <p:cNvPr id="1026" name="Picture 2" descr="G:\Jessie\Presentation\Erosion\PA120026.JPG"/>
          <p:cNvPicPr>
            <a:picLocks noChangeAspect="1" noChangeArrowheads="1"/>
          </p:cNvPicPr>
          <p:nvPr/>
        </p:nvPicPr>
        <p:blipFill>
          <a:blip r:embed="rId6" cstate="print"/>
          <a:srcRect/>
          <a:stretch>
            <a:fillRect/>
          </a:stretch>
        </p:blipFill>
        <p:spPr bwMode="auto">
          <a:xfrm>
            <a:off x="207264" y="4038600"/>
            <a:ext cx="3450336" cy="2587752"/>
          </a:xfrm>
          <a:prstGeom prst="rect">
            <a:avLst/>
          </a:prstGeom>
          <a:noFill/>
        </p:spPr>
      </p:pic>
      <p:sp>
        <p:nvSpPr>
          <p:cNvPr id="14" name="Rectangle 13"/>
          <p:cNvSpPr/>
          <p:nvPr/>
        </p:nvSpPr>
        <p:spPr>
          <a:xfrm>
            <a:off x="1828800" y="3581400"/>
            <a:ext cx="5181600" cy="1015663"/>
          </a:xfrm>
          <a:prstGeom prst="rect">
            <a:avLst/>
          </a:prstGeom>
          <a:noFill/>
        </p:spPr>
        <p:txBody>
          <a:bodyPr wrap="square" lIns="91440" tIns="45720" rIns="91440" bIns="45720">
            <a:spAutoFit/>
          </a:bodyPr>
          <a:lstStyle/>
          <a:p>
            <a:pPr algn="ctr"/>
            <a:r>
              <a:rPr lang="en-US" sz="6000" b="1" dirty="0" smtClean="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rPr>
              <a:t>Contractors </a:t>
            </a:r>
            <a:endParaRPr lang="en-US" sz="6000" b="1" dirty="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9" name="Rectangle 8"/>
          <p:cNvSpPr/>
          <p:nvPr/>
        </p:nvSpPr>
        <p:spPr>
          <a:xfrm>
            <a:off x="228600" y="152400"/>
            <a:ext cx="4114800" cy="923330"/>
          </a:xfrm>
          <a:prstGeom prst="rect">
            <a:avLst/>
          </a:prstGeom>
          <a:solidFill>
            <a:schemeClr val="tx1"/>
          </a:solidFill>
          <a:ln w="38100">
            <a:solidFill>
              <a:srgbClr val="008E40"/>
            </a:solidFill>
          </a:ln>
        </p:spPr>
        <p:txBody>
          <a:bodyPr wrap="square">
            <a:spAutoFit/>
          </a:bodyPr>
          <a:lstStyle/>
          <a:p>
            <a:r>
              <a:rPr lang="en-US" dirty="0" smtClean="0">
                <a:solidFill>
                  <a:prstClr val="black"/>
                </a:solidFill>
                <a:latin typeface="Calibri" panose="020F0502020204030204" pitchFamily="34" charset="0"/>
                <a:cs typeface="Calibri" panose="020F0502020204030204" pitchFamily="34" charset="0"/>
              </a:rPr>
              <a:t>• Road Construction and Repair</a:t>
            </a:r>
          </a:p>
          <a:p>
            <a:r>
              <a:rPr lang="en-US" dirty="0" smtClean="0">
                <a:solidFill>
                  <a:prstClr val="black"/>
                </a:solidFill>
                <a:latin typeface="Calibri" panose="020F0502020204030204" pitchFamily="34" charset="0"/>
                <a:cs typeface="Calibri" panose="020F0502020204030204" pitchFamily="34" charset="0"/>
              </a:rPr>
              <a:t>• Highway Construction and Repair</a:t>
            </a:r>
          </a:p>
          <a:p>
            <a:r>
              <a:rPr lang="en-US" dirty="0" smtClean="0">
                <a:solidFill>
                  <a:prstClr val="black"/>
                </a:solidFill>
                <a:latin typeface="Calibri" panose="020F0502020204030204" pitchFamily="34" charset="0"/>
                <a:cs typeface="Calibri" panose="020F0502020204030204" pitchFamily="34" charset="0"/>
              </a:rPr>
              <a:t>• Erosion Control </a:t>
            </a: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8504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39905" y="982176"/>
            <a:ext cx="2983424" cy="4893647"/>
          </a:xfrm>
          <a:prstGeom prst="rect">
            <a:avLst/>
          </a:prstGeom>
          <a:noFill/>
        </p:spPr>
        <p:txBody>
          <a:bodyPr wrap="square" rtlCol="0">
            <a:spAutoFit/>
          </a:bodyPr>
          <a:lstStyle/>
          <a:p>
            <a:r>
              <a:rPr lang="en-US" sz="4000" b="1" dirty="0" smtClean="0"/>
              <a:t>A UAF CEM graduate </a:t>
            </a:r>
            <a:r>
              <a:rPr lang="en-US" sz="4000" b="1" dirty="0"/>
              <a:t>student </a:t>
            </a:r>
            <a:r>
              <a:rPr lang="en-US" sz="4000" b="1" dirty="0" smtClean="0"/>
              <a:t>works </a:t>
            </a:r>
            <a:r>
              <a:rPr lang="en-US" sz="4000" b="1" dirty="0"/>
              <a:t>with samples of rare earth </a:t>
            </a:r>
            <a:r>
              <a:rPr lang="en-US" sz="4000" b="1" dirty="0" smtClean="0"/>
              <a:t>minerals</a:t>
            </a:r>
          </a:p>
          <a:p>
            <a:endParaRPr lang="en-US" dirty="0" smtClean="0"/>
          </a:p>
          <a:p>
            <a:r>
              <a:rPr lang="en-US" sz="1400" dirty="0" smtClean="0"/>
              <a:t>UAF Photo by Todd </a:t>
            </a:r>
            <a:r>
              <a:rPr lang="en-US" sz="1400" dirty="0"/>
              <a:t>P</a:t>
            </a:r>
            <a:r>
              <a:rPr lang="en-US" sz="1400" dirty="0" smtClean="0"/>
              <a:t>aris</a:t>
            </a:r>
            <a:endParaRPr lang="en-US" sz="1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500971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800100" y="1690688"/>
            <a:ext cx="7543800" cy="3478212"/>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Tx/>
              <a:buNone/>
            </a:pPr>
            <a:r>
              <a:rPr lang="en-US" sz="4400" dirty="0" smtClean="0">
                <a:latin typeface="Times New Roman" pitchFamily="18" charset="0"/>
                <a:cs typeface="Times New Roman" pitchFamily="18" charset="0"/>
              </a:rPr>
              <a:t>Molly has eight U.S. coins with a total value of 78 cents. She does not have any half-dollars. How many dimes does Molly have?</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69775617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6180892"/>
            <a:ext cx="9144000" cy="677108"/>
          </a:xfrm>
          <a:prstGeom prst="rect">
            <a:avLst/>
          </a:prstGeom>
          <a:noFill/>
        </p:spPr>
        <p:txBody>
          <a:bodyPr wrap="square" rtlCol="0">
            <a:spAutoFit/>
          </a:bodyPr>
          <a:lstStyle/>
          <a:p>
            <a:r>
              <a:rPr lang="en-US" sz="2400" b="1" dirty="0" smtClean="0">
                <a:solidFill>
                  <a:schemeClr val="bg1"/>
                </a:solidFill>
              </a:rPr>
              <a:t>An early morning view of the newly-erected 2015 Ice Arch</a:t>
            </a:r>
            <a:endParaRPr lang="en-US" sz="2000" b="1" dirty="0" smtClean="0">
              <a:solidFill>
                <a:schemeClr val="bg1"/>
              </a:solidFill>
            </a:endParaRPr>
          </a:p>
          <a:p>
            <a:r>
              <a:rPr lang="en-US" sz="1400" b="1" dirty="0" smtClean="0">
                <a:solidFill>
                  <a:schemeClr val="bg1"/>
                </a:solidFill>
              </a:rPr>
              <a:t>Photo courtesy of Kim </a:t>
            </a:r>
            <a:r>
              <a:rPr lang="en-US" sz="1400" b="1" dirty="0" err="1" smtClean="0">
                <a:solidFill>
                  <a:schemeClr val="bg1"/>
                </a:solidFill>
              </a:rPr>
              <a:t>FIsher</a:t>
            </a:r>
            <a:endParaRPr lang="en-US" sz="1400" b="1" dirty="0">
              <a:solidFill>
                <a:schemeClr val="bg1"/>
              </a:solidFill>
            </a:endParaRPr>
          </a:p>
        </p:txBody>
      </p:sp>
    </p:spTree>
    <p:extLst>
      <p:ext uri="{BB962C8B-B14F-4D97-AF65-F5344CB8AC3E}">
        <p14:creationId xmlns:p14="http://schemas.microsoft.com/office/powerpoint/2010/main" val="416670652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05000" y="3044825"/>
            <a:ext cx="533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a:latin typeface="Times New Roman" pitchFamily="18" charset="0"/>
                <a:cs typeface="Times New Roman" pitchFamily="18" charset="0"/>
              </a:rPr>
              <a:t>Answer:  2 (dimes)</a:t>
            </a:r>
          </a:p>
        </p:txBody>
      </p:sp>
    </p:spTree>
    <p:extLst>
      <p:ext uri="{BB962C8B-B14F-4D97-AF65-F5344CB8AC3E}">
        <p14:creationId xmlns:p14="http://schemas.microsoft.com/office/powerpoint/2010/main" val="9053120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232" y="4875112"/>
            <a:ext cx="3769048" cy="9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0" y="-1"/>
            <a:ext cx="9144000" cy="1323439"/>
          </a:xfrm>
          <a:prstGeom prst="rect">
            <a:avLst/>
          </a:prstGeom>
          <a:noFill/>
        </p:spPr>
        <p:txBody>
          <a:bodyPr wrap="square" lIns="91440" tIns="45720" rIns="91440" bIns="45720">
            <a:spAutoFit/>
          </a:bodyPr>
          <a:lstStyle/>
          <a:p>
            <a:pPr algn="ctr"/>
            <a:r>
              <a:rPr lang="en-US" sz="4000" b="1" dirty="0" smtClean="0">
                <a:ln w="22225">
                  <a:solidFill>
                    <a:schemeClr val="tx1"/>
                  </a:solidFill>
                  <a:prstDash val="solid"/>
                </a:ln>
                <a:solidFill>
                  <a:schemeClr val="accent3">
                    <a:lumMod val="75000"/>
                  </a:schemeClr>
                </a:solidFill>
              </a:rPr>
              <a:t>THANK YOU TO OUR </a:t>
            </a:r>
          </a:p>
          <a:p>
            <a:pPr algn="ctr"/>
            <a:r>
              <a:rPr lang="en-US" sz="4000" b="1" dirty="0" smtClean="0">
                <a:ln w="22225">
                  <a:solidFill>
                    <a:schemeClr val="tx1"/>
                  </a:solidFill>
                  <a:prstDash val="solid"/>
                </a:ln>
                <a:solidFill>
                  <a:schemeClr val="accent3">
                    <a:lumMod val="75000"/>
                  </a:schemeClr>
                </a:solidFill>
              </a:rPr>
              <a:t>GENEROUS SPONSORS</a:t>
            </a:r>
            <a:endParaRPr lang="en-US" sz="4000" b="1" cap="none" spc="0" dirty="0">
              <a:ln w="22225">
                <a:solidFill>
                  <a:schemeClr val="tx1"/>
                </a:solidFill>
                <a:prstDash val="solid"/>
              </a:ln>
              <a:solidFill>
                <a:schemeClr val="accent3">
                  <a:lumMod val="75000"/>
                </a:schemeClr>
              </a:solidFill>
            </a:endParaRPr>
          </a:p>
        </p:txBody>
      </p:sp>
      <p:pic>
        <p:nvPicPr>
          <p:cNvPr id="12295"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9" y="4646036"/>
            <a:ext cx="2737530" cy="13742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404" y="2043314"/>
            <a:ext cx="3154841" cy="185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454056" y="2190378"/>
            <a:ext cx="4343400" cy="1557860"/>
            <a:chOff x="1828800" y="2738563"/>
            <a:chExt cx="5181600" cy="1858500"/>
          </a:xfrm>
        </p:grpSpPr>
        <p:pic>
          <p:nvPicPr>
            <p:cNvPr id="14" name="Picture 7" descr="G:\Pictures for Website\HCC.png"/>
            <p:cNvPicPr>
              <a:picLocks noChangeAspect="1" noChangeArrowheads="1"/>
            </p:cNvPicPr>
            <p:nvPr/>
          </p:nvPicPr>
          <p:blipFill>
            <a:blip r:embed="rId5" cstate="print"/>
            <a:srcRect/>
            <a:stretch>
              <a:fillRect/>
            </a:stretch>
          </p:blipFill>
          <p:spPr bwMode="auto">
            <a:xfrm>
              <a:off x="2590800" y="2738563"/>
              <a:ext cx="3909296" cy="1223835"/>
            </a:xfrm>
            <a:prstGeom prst="rect">
              <a:avLst/>
            </a:prstGeom>
            <a:noFill/>
          </p:spPr>
        </p:pic>
        <p:sp>
          <p:nvSpPr>
            <p:cNvPr id="15" name="Rectangle 14"/>
            <p:cNvSpPr/>
            <p:nvPr/>
          </p:nvSpPr>
          <p:spPr>
            <a:xfrm>
              <a:off x="1828800" y="3581400"/>
              <a:ext cx="5181600" cy="1015663"/>
            </a:xfrm>
            <a:prstGeom prst="rect">
              <a:avLst/>
            </a:prstGeom>
            <a:noFill/>
          </p:spPr>
          <p:txBody>
            <a:bodyPr wrap="square" lIns="91440" tIns="45720" rIns="91440" bIns="45720">
              <a:spAutoFit/>
            </a:bodyPr>
            <a:lstStyle/>
            <a:p>
              <a:pPr algn="ctr"/>
              <a:r>
                <a:rPr lang="en-US" sz="6000" b="1" dirty="0" smtClean="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rPr>
                <a:t>Contractors </a:t>
              </a:r>
              <a:endParaRPr lang="en-US" sz="6000" b="1" dirty="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19166927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667022"/>
          </a:xfrm>
          <a:prstGeom prst="rect">
            <a:avLst/>
          </a:prstGeom>
        </p:spPr>
      </p:pic>
      <p:sp>
        <p:nvSpPr>
          <p:cNvPr id="5" name="TextBox 4"/>
          <p:cNvSpPr txBox="1"/>
          <p:nvPr/>
        </p:nvSpPr>
        <p:spPr>
          <a:xfrm>
            <a:off x="0" y="5813778"/>
            <a:ext cx="8749886" cy="677108"/>
          </a:xfrm>
          <a:prstGeom prst="rect">
            <a:avLst/>
          </a:prstGeom>
          <a:noFill/>
        </p:spPr>
        <p:txBody>
          <a:bodyPr wrap="square" rtlCol="0">
            <a:spAutoFit/>
          </a:bodyPr>
          <a:lstStyle/>
          <a:p>
            <a:r>
              <a:rPr lang="en-US" sz="2400" b="1" dirty="0" smtClean="0"/>
              <a:t>Fall 2014 UAF Tau Beta Pi initiates</a:t>
            </a:r>
            <a:endParaRPr lang="en-US" sz="2400" b="1" dirty="0" smtClean="0"/>
          </a:p>
          <a:p>
            <a:r>
              <a:rPr lang="en-US" sz="1400" dirty="0" smtClean="0"/>
              <a:t>Photo courtesy of Margaret Darrow</a:t>
            </a:r>
            <a:endParaRPr lang="en-US" sz="1400" dirty="0"/>
          </a:p>
        </p:txBody>
      </p:sp>
    </p:spTree>
    <p:extLst>
      <p:ext uri="{BB962C8B-B14F-4D97-AF65-F5344CB8AC3E}">
        <p14:creationId xmlns:p14="http://schemas.microsoft.com/office/powerpoint/2010/main" val="398116299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57" y="125730"/>
            <a:ext cx="8630486" cy="574167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867400"/>
            <a:ext cx="1923889" cy="954819"/>
          </a:xfrm>
          <a:prstGeom prst="rect">
            <a:avLst/>
          </a:prstGeom>
        </p:spPr>
      </p:pic>
      <p:sp>
        <p:nvSpPr>
          <p:cNvPr id="4" name="TextBox 3"/>
          <p:cNvSpPr txBox="1"/>
          <p:nvPr/>
        </p:nvSpPr>
        <p:spPr>
          <a:xfrm>
            <a:off x="411740" y="6160143"/>
            <a:ext cx="5500863" cy="369332"/>
          </a:xfrm>
          <a:prstGeom prst="rect">
            <a:avLst/>
          </a:prstGeom>
          <a:noFill/>
        </p:spPr>
        <p:txBody>
          <a:bodyPr wrap="square" rtlCol="0">
            <a:spAutoFit/>
          </a:bodyPr>
          <a:lstStyle/>
          <a:p>
            <a:r>
              <a:rPr lang="en-US" dirty="0" smtClean="0"/>
              <a:t>Margaret </a:t>
            </a:r>
            <a:r>
              <a:rPr lang="en-US" dirty="0" err="1" smtClean="0"/>
              <a:t>Murie</a:t>
            </a:r>
            <a:r>
              <a:rPr lang="en-US" dirty="0" smtClean="0"/>
              <a:t> Building - University of Alaska Fairbanks</a:t>
            </a:r>
            <a:endParaRPr lang="en-US" dirty="0"/>
          </a:p>
        </p:txBody>
      </p:sp>
    </p:spTree>
    <p:extLst>
      <p:ext uri="{BB962C8B-B14F-4D97-AF65-F5344CB8AC3E}">
        <p14:creationId xmlns:p14="http://schemas.microsoft.com/office/powerpoint/2010/main" val="36317154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englert\AppData\Local\Temp\CP AK's O&amp;G 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67529"/>
            <a:ext cx="9144000" cy="37435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63678"/>
            <a:ext cx="9021056" cy="1446550"/>
          </a:xfrm>
          <a:prstGeom prst="rect">
            <a:avLst/>
          </a:prstGeom>
          <a:noFill/>
        </p:spPr>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Thank You To ConocoPhillips For Their Generous Sponsorship!</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ndParaRPr>
          </a:p>
        </p:txBody>
      </p:sp>
    </p:spTree>
    <p:extLst>
      <p:ext uri="{BB962C8B-B14F-4D97-AF65-F5344CB8AC3E}">
        <p14:creationId xmlns:p14="http://schemas.microsoft.com/office/powerpoint/2010/main" val="55331919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892800"/>
          </a:xfrm>
          <a:prstGeom prst="rect">
            <a:avLst/>
          </a:prstGeom>
        </p:spPr>
      </p:pic>
      <p:sp>
        <p:nvSpPr>
          <p:cNvPr id="3" name="TextBox 2"/>
          <p:cNvSpPr txBox="1"/>
          <p:nvPr/>
        </p:nvSpPr>
        <p:spPr>
          <a:xfrm>
            <a:off x="0" y="5892800"/>
            <a:ext cx="9144000" cy="1046440"/>
          </a:xfrm>
          <a:prstGeom prst="rect">
            <a:avLst/>
          </a:prstGeom>
          <a:noFill/>
        </p:spPr>
        <p:txBody>
          <a:bodyPr wrap="square" rtlCol="0">
            <a:spAutoFit/>
          </a:bodyPr>
          <a:lstStyle/>
          <a:p>
            <a:r>
              <a:rPr lang="en-US" sz="2400" b="1" dirty="0" smtClean="0"/>
              <a:t>High school students compete in the UAF-sponsored 2014 FTC Robotics State Championships</a:t>
            </a:r>
            <a:endParaRPr lang="en-US" sz="2000" b="1" dirty="0" smtClean="0"/>
          </a:p>
          <a:p>
            <a:r>
              <a:rPr lang="en-US" sz="1400" b="1" dirty="0" smtClean="0"/>
              <a:t>Photo courtesy of UAF Photography</a:t>
            </a:r>
            <a:endParaRPr lang="en-US" sz="1400" b="1" dirty="0"/>
          </a:p>
        </p:txBody>
      </p:sp>
    </p:spTree>
    <p:extLst>
      <p:ext uri="{BB962C8B-B14F-4D97-AF65-F5344CB8AC3E}">
        <p14:creationId xmlns:p14="http://schemas.microsoft.com/office/powerpoint/2010/main" val="404900308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32859" y="433951"/>
            <a:ext cx="8344862" cy="1446550"/>
          </a:xfrm>
          <a:prstGeom prst="rect">
            <a:avLst/>
          </a:prstGeom>
          <a:noFill/>
        </p:spPr>
        <p:txBody>
          <a:bodyPr wrap="square" lIns="91440" tIns="45720" rIns="91440" bIns="45720">
            <a:spAutoFit/>
          </a:bodyPr>
          <a:lstStyle/>
          <a:p>
            <a:pPr algn="ct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CONGRATULATIONS TO THE NEW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2014/2015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F.E.s!</a:t>
            </a:r>
            <a:endParaRPr lang="en-US" sz="4400" b="1" cap="none" spc="0" dirty="0">
              <a:ln w="19050">
                <a:solidFill>
                  <a:srgbClr val="002060"/>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929513" y="2274664"/>
            <a:ext cx="3226851" cy="3970318"/>
          </a:xfrm>
          <a:prstGeom prst="rect">
            <a:avLst/>
          </a:prstGeom>
          <a:noFill/>
        </p:spPr>
        <p:txBody>
          <a:bodyPr wrap="square" rtlCol="0">
            <a:spAutoFit/>
          </a:bodyPr>
          <a:lstStyle/>
          <a:p>
            <a:r>
              <a:rPr lang="en-US" sz="2800" dirty="0" smtClean="0"/>
              <a:t>Seth Alexander</a:t>
            </a:r>
          </a:p>
          <a:p>
            <a:r>
              <a:rPr lang="en-US" sz="2800" dirty="0" smtClean="0"/>
              <a:t>Jake </a:t>
            </a:r>
            <a:r>
              <a:rPr lang="en-US" sz="2800" dirty="0" err="1" smtClean="0"/>
              <a:t>Alward</a:t>
            </a:r>
            <a:endParaRPr lang="en-US" sz="2800" dirty="0" smtClean="0"/>
          </a:p>
          <a:p>
            <a:r>
              <a:rPr lang="en-US" sz="2800" dirty="0" smtClean="0"/>
              <a:t>Richard Bailey</a:t>
            </a:r>
          </a:p>
          <a:p>
            <a:r>
              <a:rPr lang="en-US" sz="2800" dirty="0" smtClean="0"/>
              <a:t>Jennifer Baker</a:t>
            </a:r>
          </a:p>
          <a:p>
            <a:r>
              <a:rPr lang="en-US" sz="2800" dirty="0" smtClean="0"/>
              <a:t>Logan </a:t>
            </a:r>
            <a:r>
              <a:rPr lang="en-US" sz="2800" dirty="0" err="1" smtClean="0"/>
              <a:t>Balstad</a:t>
            </a:r>
            <a:endParaRPr lang="en-US" sz="2800" dirty="0" smtClean="0"/>
          </a:p>
          <a:p>
            <a:r>
              <a:rPr lang="en-US" sz="2800" dirty="0" smtClean="0"/>
              <a:t>Robert Barnett</a:t>
            </a:r>
          </a:p>
          <a:p>
            <a:r>
              <a:rPr lang="en-US" sz="2800" dirty="0" smtClean="0"/>
              <a:t>Forrest Bauman</a:t>
            </a:r>
          </a:p>
          <a:p>
            <a:r>
              <a:rPr lang="en-US" sz="2800" dirty="0" smtClean="0"/>
              <a:t>Sean Berg</a:t>
            </a:r>
          </a:p>
          <a:p>
            <a:r>
              <a:rPr lang="en-US" sz="2800" dirty="0" smtClean="0"/>
              <a:t>Ryan </a:t>
            </a:r>
            <a:r>
              <a:rPr lang="en-US" sz="2800" dirty="0" err="1" smtClean="0"/>
              <a:t>Bergerson</a:t>
            </a:r>
            <a:endParaRPr lang="en-US" sz="2800" dirty="0"/>
          </a:p>
        </p:txBody>
      </p:sp>
      <p:sp>
        <p:nvSpPr>
          <p:cNvPr id="4" name="TextBox 3"/>
          <p:cNvSpPr txBox="1"/>
          <p:nvPr/>
        </p:nvSpPr>
        <p:spPr>
          <a:xfrm>
            <a:off x="5365488" y="2274664"/>
            <a:ext cx="3107196" cy="3970318"/>
          </a:xfrm>
          <a:prstGeom prst="rect">
            <a:avLst/>
          </a:prstGeom>
          <a:noFill/>
        </p:spPr>
        <p:txBody>
          <a:bodyPr wrap="square" rtlCol="0">
            <a:spAutoFit/>
          </a:bodyPr>
          <a:lstStyle/>
          <a:p>
            <a:r>
              <a:rPr lang="en-US" sz="2800" dirty="0" smtClean="0"/>
              <a:t>Adam </a:t>
            </a:r>
            <a:r>
              <a:rPr lang="en-US" sz="2800" dirty="0" err="1" smtClean="0"/>
              <a:t>Bernardi</a:t>
            </a:r>
            <a:endParaRPr lang="en-US" sz="2800" dirty="0" smtClean="0"/>
          </a:p>
          <a:p>
            <a:r>
              <a:rPr lang="en-US" sz="2800" dirty="0" smtClean="0"/>
              <a:t>Alexander Bertram</a:t>
            </a:r>
          </a:p>
          <a:p>
            <a:r>
              <a:rPr lang="en-US" sz="2800" dirty="0" err="1" smtClean="0"/>
              <a:t>Jare</a:t>
            </a:r>
            <a:r>
              <a:rPr lang="en-US" sz="2800" dirty="0" smtClean="0"/>
              <a:t> </a:t>
            </a:r>
            <a:r>
              <a:rPr lang="en-US" sz="2800" dirty="0" err="1" smtClean="0"/>
              <a:t>Boerger</a:t>
            </a:r>
            <a:endParaRPr lang="en-US" sz="2800" dirty="0" smtClean="0"/>
          </a:p>
          <a:p>
            <a:r>
              <a:rPr lang="en-US" sz="2800" dirty="0" smtClean="0"/>
              <a:t>Peter Brewer</a:t>
            </a:r>
          </a:p>
          <a:p>
            <a:r>
              <a:rPr lang="en-US" sz="2800" dirty="0" smtClean="0"/>
              <a:t>Winston Burbank</a:t>
            </a:r>
          </a:p>
          <a:p>
            <a:r>
              <a:rPr lang="en-US" sz="2800" dirty="0" smtClean="0"/>
              <a:t>Wesley Burgess</a:t>
            </a:r>
          </a:p>
          <a:p>
            <a:r>
              <a:rPr lang="en-US" sz="2800" dirty="0" smtClean="0"/>
              <a:t>Brandon </a:t>
            </a:r>
            <a:r>
              <a:rPr lang="en-US" sz="2800" dirty="0" err="1" smtClean="0"/>
              <a:t>Burgett</a:t>
            </a:r>
            <a:endParaRPr lang="en-US" sz="2800" dirty="0" smtClean="0"/>
          </a:p>
          <a:p>
            <a:r>
              <a:rPr lang="en-US" sz="2800" dirty="0" smtClean="0"/>
              <a:t>Blake Burley</a:t>
            </a:r>
          </a:p>
          <a:p>
            <a:r>
              <a:rPr lang="en-US" sz="2800" dirty="0" smtClean="0"/>
              <a:t>Seth Campbell</a:t>
            </a:r>
            <a:endParaRPr lang="en-US" sz="2800" dirty="0"/>
          </a:p>
        </p:txBody>
      </p:sp>
    </p:spTree>
    <p:extLst>
      <p:ext uri="{BB962C8B-B14F-4D97-AF65-F5344CB8AC3E}">
        <p14:creationId xmlns:p14="http://schemas.microsoft.com/office/powerpoint/2010/main" val="396444286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2" y="0"/>
            <a:ext cx="9067316"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525" y="5218008"/>
            <a:ext cx="2401824" cy="1604772"/>
          </a:xfrm>
          <a:prstGeom prst="rect">
            <a:avLst/>
          </a:prstGeom>
        </p:spPr>
      </p:pic>
    </p:spTree>
    <p:extLst>
      <p:ext uri="{BB962C8B-B14F-4D97-AF65-F5344CB8AC3E}">
        <p14:creationId xmlns:p14="http://schemas.microsoft.com/office/powerpoint/2010/main" val="134812215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779911"/>
          </a:xfrm>
          <a:prstGeom prst="rect">
            <a:avLst/>
          </a:prstGeom>
        </p:spPr>
      </p:pic>
      <p:sp>
        <p:nvSpPr>
          <p:cNvPr id="3" name="TextBox 2"/>
          <p:cNvSpPr txBox="1"/>
          <p:nvPr/>
        </p:nvSpPr>
        <p:spPr>
          <a:xfrm>
            <a:off x="0" y="5811560"/>
            <a:ext cx="9144000" cy="1046440"/>
          </a:xfrm>
          <a:prstGeom prst="rect">
            <a:avLst/>
          </a:prstGeom>
          <a:noFill/>
        </p:spPr>
        <p:txBody>
          <a:bodyPr wrap="square" rtlCol="0">
            <a:spAutoFit/>
          </a:bodyPr>
          <a:lstStyle/>
          <a:p>
            <a:r>
              <a:rPr lang="en-US" sz="2400" b="1" dirty="0" smtClean="0"/>
              <a:t>Participants watch a UAV demonstration during the 2014 CEM Engineering Open House event</a:t>
            </a:r>
            <a:endParaRPr lang="en-US" sz="2000" b="1" dirty="0" smtClean="0"/>
          </a:p>
          <a:p>
            <a:r>
              <a:rPr lang="en-US" sz="1400" b="1" dirty="0" smtClean="0"/>
              <a:t>Photo courtesy of UAF Photography</a:t>
            </a:r>
            <a:endParaRPr lang="en-US" sz="1400" b="1" dirty="0"/>
          </a:p>
        </p:txBody>
      </p:sp>
    </p:spTree>
    <p:extLst>
      <p:ext uri="{BB962C8B-B14F-4D97-AF65-F5344CB8AC3E}">
        <p14:creationId xmlns:p14="http://schemas.microsoft.com/office/powerpoint/2010/main" val="268456511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5811560"/>
            <a:ext cx="9144000" cy="1046440"/>
          </a:xfrm>
          <a:prstGeom prst="rect">
            <a:avLst/>
          </a:prstGeom>
          <a:noFill/>
        </p:spPr>
        <p:txBody>
          <a:bodyPr wrap="square" rtlCol="0">
            <a:spAutoFit/>
          </a:bodyPr>
          <a:lstStyle/>
          <a:p>
            <a:r>
              <a:rPr lang="en-US" sz="2400" b="1" dirty="0" smtClean="0">
                <a:solidFill>
                  <a:schemeClr val="bg1"/>
                </a:solidFill>
              </a:rPr>
              <a:t>Dr. Leroy Hulsey test-drives UAF’s first concrete canoe submission at the regional competition at Portland State University</a:t>
            </a:r>
            <a:endParaRPr lang="en-US" sz="2000" b="1" dirty="0" smtClean="0">
              <a:solidFill>
                <a:schemeClr val="bg1"/>
              </a:solidFill>
            </a:endParaRPr>
          </a:p>
          <a:p>
            <a:r>
              <a:rPr lang="en-US" sz="1400" b="1" dirty="0" smtClean="0">
                <a:solidFill>
                  <a:schemeClr val="bg1"/>
                </a:solidFill>
              </a:rPr>
              <a:t>Photo courtesy of UAF Department of Civil and Environmental Engineering</a:t>
            </a:r>
            <a:endParaRPr lang="en-US" sz="1400" b="1" dirty="0">
              <a:solidFill>
                <a:schemeClr val="bg1"/>
              </a:solidFill>
            </a:endParaRPr>
          </a:p>
        </p:txBody>
      </p:sp>
    </p:spTree>
    <p:extLst>
      <p:ext uri="{BB962C8B-B14F-4D97-AF65-F5344CB8AC3E}">
        <p14:creationId xmlns:p14="http://schemas.microsoft.com/office/powerpoint/2010/main" val="399727525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95250"/>
            <a:ext cx="8001000" cy="6000750"/>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219386411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31" y="1111305"/>
            <a:ext cx="7849006" cy="5244291"/>
          </a:xfrm>
          <a:prstGeom prst="rect">
            <a:avLst/>
          </a:prstGeom>
        </p:spPr>
      </p:pic>
      <p:sp>
        <p:nvSpPr>
          <p:cNvPr id="3" name="TextBox 2"/>
          <p:cNvSpPr txBox="1"/>
          <p:nvPr/>
        </p:nvSpPr>
        <p:spPr>
          <a:xfrm>
            <a:off x="0" y="162732"/>
            <a:ext cx="9144000" cy="646331"/>
          </a:xfrm>
          <a:prstGeom prst="rect">
            <a:avLst/>
          </a:prstGeom>
          <a:noFill/>
        </p:spPr>
        <p:txBody>
          <a:bodyPr wrap="square" rtlCol="0">
            <a:spAutoFit/>
          </a:bodyPr>
          <a:lstStyle/>
          <a:p>
            <a:pPr algn="ctr"/>
            <a:r>
              <a:rPr lang="en-US" sz="3600" b="1" dirty="0" smtClean="0"/>
              <a:t>Thank You To Our Sponsors!</a:t>
            </a:r>
            <a:endParaRPr lang="en-US" sz="3600" b="1" dirty="0"/>
          </a:p>
        </p:txBody>
      </p:sp>
    </p:spTree>
    <p:extLst>
      <p:ext uri="{BB962C8B-B14F-4D97-AF65-F5344CB8AC3E}">
        <p14:creationId xmlns:p14="http://schemas.microsoft.com/office/powerpoint/2010/main" val="70212289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889000" y="2028825"/>
            <a:ext cx="7366000" cy="280035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spcBef>
                <a:spcPct val="0"/>
              </a:spcBef>
              <a:buFontTx/>
              <a:buNone/>
            </a:pPr>
            <a:r>
              <a:rPr lang="en-US" sz="4400" dirty="0" smtClean="0">
                <a:latin typeface="Times New Roman" pitchFamily="18" charset="0"/>
                <a:cs typeface="Times New Roman" pitchFamily="18" charset="0"/>
              </a:rPr>
              <a:t>The cost of daily school lunch increased from $1.80 to $2.25. What was the percent increase?</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03021895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3044825"/>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a:latin typeface="Times New Roman" pitchFamily="18" charset="0"/>
                <a:cs typeface="Times New Roman" pitchFamily="18" charset="0"/>
              </a:rPr>
              <a:t>Answer:  25 (percent)</a:t>
            </a:r>
          </a:p>
        </p:txBody>
      </p:sp>
    </p:spTree>
    <p:extLst>
      <p:ext uri="{BB962C8B-B14F-4D97-AF65-F5344CB8AC3E}">
        <p14:creationId xmlns:p14="http://schemas.microsoft.com/office/powerpoint/2010/main" val="104822811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englert\AppData\Local\Temp\2378-FTW349-ASOS-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1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35418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79911"/>
          </a:xfrm>
          <a:prstGeom prst="rect">
            <a:avLst/>
          </a:prstGeom>
        </p:spPr>
      </p:pic>
      <p:sp>
        <p:nvSpPr>
          <p:cNvPr id="3" name="TextBox 2"/>
          <p:cNvSpPr txBox="1"/>
          <p:nvPr/>
        </p:nvSpPr>
        <p:spPr>
          <a:xfrm>
            <a:off x="0" y="5811560"/>
            <a:ext cx="9144000" cy="1046440"/>
          </a:xfrm>
          <a:prstGeom prst="rect">
            <a:avLst/>
          </a:prstGeom>
          <a:noFill/>
        </p:spPr>
        <p:txBody>
          <a:bodyPr wrap="square" rtlCol="0">
            <a:spAutoFit/>
          </a:bodyPr>
          <a:lstStyle/>
          <a:p>
            <a:r>
              <a:rPr lang="en-US" sz="2400" b="1" dirty="0" smtClean="0"/>
              <a:t>Participants watch a Plasma Cutter demonstration during the 2014 CEM Engineering Open House event</a:t>
            </a:r>
            <a:endParaRPr lang="en-US" sz="2000" b="1" dirty="0" smtClean="0"/>
          </a:p>
          <a:p>
            <a:r>
              <a:rPr lang="en-US" sz="1400" b="1" dirty="0" smtClean="0"/>
              <a:t>Photo courtesy of UAF Photography</a:t>
            </a:r>
            <a:endParaRPr lang="en-US" sz="1400" b="1" dirty="0"/>
          </a:p>
        </p:txBody>
      </p:sp>
    </p:spTree>
    <p:extLst>
      <p:ext uri="{BB962C8B-B14F-4D97-AF65-F5344CB8AC3E}">
        <p14:creationId xmlns:p14="http://schemas.microsoft.com/office/powerpoint/2010/main" val="192435720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englert\AppData\Local\Temp\Denali fault runs directly under the Richardson Highway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89909"/>
            <a:ext cx="869056" cy="86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9950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englert\AppData\Local\Temp\2378-FTW349-ASOS-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1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14439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englert\AppData\Local\Temp\AKLV UW t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435"/>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9251" y="5851464"/>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40399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32859" y="433951"/>
            <a:ext cx="8344862" cy="1446550"/>
          </a:xfrm>
          <a:prstGeom prst="rect">
            <a:avLst/>
          </a:prstGeom>
          <a:noFill/>
        </p:spPr>
        <p:txBody>
          <a:bodyPr wrap="square" lIns="91440" tIns="45720" rIns="91440" bIns="45720">
            <a:spAutoFit/>
          </a:bodyPr>
          <a:lstStyle/>
          <a:p>
            <a:pPr algn="ct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CONGRATULATIONS TO THE NEW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2014/2015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F.E.s!</a:t>
            </a:r>
            <a:endParaRPr lang="en-US" sz="4400" b="1" cap="none" spc="0" dirty="0">
              <a:ln w="19050">
                <a:solidFill>
                  <a:srgbClr val="002060"/>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929513" y="2274664"/>
            <a:ext cx="3226851" cy="3970318"/>
          </a:xfrm>
          <a:prstGeom prst="rect">
            <a:avLst/>
          </a:prstGeom>
          <a:noFill/>
        </p:spPr>
        <p:txBody>
          <a:bodyPr wrap="square" rtlCol="0">
            <a:spAutoFit/>
          </a:bodyPr>
          <a:lstStyle/>
          <a:p>
            <a:r>
              <a:rPr lang="en-US" sz="2800" dirty="0" smtClean="0"/>
              <a:t>Dalton </a:t>
            </a:r>
            <a:r>
              <a:rPr lang="en-US" sz="2800" dirty="0" err="1" smtClean="0"/>
              <a:t>Ellingson</a:t>
            </a:r>
            <a:endParaRPr lang="en-US" sz="2800" dirty="0" smtClean="0"/>
          </a:p>
          <a:p>
            <a:r>
              <a:rPr lang="en-US" sz="2800" dirty="0" smtClean="0"/>
              <a:t>Marcus Farquhar</a:t>
            </a:r>
          </a:p>
          <a:p>
            <a:r>
              <a:rPr lang="en-US" sz="2800" dirty="0" smtClean="0"/>
              <a:t>Zachary Garcia</a:t>
            </a:r>
          </a:p>
          <a:p>
            <a:r>
              <a:rPr lang="en-US" sz="2800" dirty="0" smtClean="0"/>
              <a:t>Lance </a:t>
            </a:r>
            <a:r>
              <a:rPr lang="en-US" sz="2800" dirty="0" err="1" smtClean="0"/>
              <a:t>Gatter</a:t>
            </a:r>
            <a:endParaRPr lang="en-US" sz="2800" dirty="0" smtClean="0"/>
          </a:p>
          <a:p>
            <a:r>
              <a:rPr lang="en-US" sz="2800" dirty="0" smtClean="0"/>
              <a:t>Douglas </a:t>
            </a:r>
            <a:r>
              <a:rPr lang="en-US" sz="2800" dirty="0" err="1" smtClean="0"/>
              <a:t>Gelineau</a:t>
            </a:r>
            <a:endParaRPr lang="en-US" sz="2800" dirty="0" smtClean="0"/>
          </a:p>
          <a:p>
            <a:r>
              <a:rPr lang="en-US" sz="2800" dirty="0" smtClean="0"/>
              <a:t>Nathan Goering</a:t>
            </a:r>
          </a:p>
          <a:p>
            <a:r>
              <a:rPr lang="en-US" sz="2800" dirty="0" smtClean="0"/>
              <a:t>Jamie Gorman</a:t>
            </a:r>
          </a:p>
          <a:p>
            <a:r>
              <a:rPr lang="en-US" sz="2800" dirty="0" smtClean="0"/>
              <a:t>Cody </a:t>
            </a:r>
            <a:r>
              <a:rPr lang="en-US" sz="2800" dirty="0" err="1" smtClean="0"/>
              <a:t>Gossel</a:t>
            </a:r>
            <a:endParaRPr lang="en-US" sz="2800" dirty="0" smtClean="0"/>
          </a:p>
          <a:p>
            <a:r>
              <a:rPr lang="en-US" sz="2800" dirty="0" smtClean="0"/>
              <a:t>Robert </a:t>
            </a:r>
            <a:r>
              <a:rPr lang="en-US" sz="2800" dirty="0" err="1" smtClean="0"/>
              <a:t>Goughnour</a:t>
            </a:r>
            <a:endParaRPr lang="en-US" sz="2800" dirty="0" smtClean="0"/>
          </a:p>
        </p:txBody>
      </p:sp>
      <p:sp>
        <p:nvSpPr>
          <p:cNvPr id="4" name="TextBox 3"/>
          <p:cNvSpPr txBox="1"/>
          <p:nvPr/>
        </p:nvSpPr>
        <p:spPr>
          <a:xfrm>
            <a:off x="5365488" y="2274664"/>
            <a:ext cx="3107196" cy="3970318"/>
          </a:xfrm>
          <a:prstGeom prst="rect">
            <a:avLst/>
          </a:prstGeom>
          <a:noFill/>
        </p:spPr>
        <p:txBody>
          <a:bodyPr wrap="square" rtlCol="0">
            <a:spAutoFit/>
          </a:bodyPr>
          <a:lstStyle/>
          <a:p>
            <a:r>
              <a:rPr lang="en-US" sz="2800" dirty="0" smtClean="0"/>
              <a:t>Logan Graves</a:t>
            </a:r>
          </a:p>
          <a:p>
            <a:r>
              <a:rPr lang="en-US" sz="2800" dirty="0" smtClean="0"/>
              <a:t>Martin Gray</a:t>
            </a:r>
          </a:p>
          <a:p>
            <a:r>
              <a:rPr lang="en-US" sz="2800" dirty="0" smtClean="0"/>
              <a:t>Seth Grove</a:t>
            </a:r>
          </a:p>
          <a:p>
            <a:r>
              <a:rPr lang="en-US" sz="2800" dirty="0" smtClean="0"/>
              <a:t>Paul </a:t>
            </a:r>
            <a:r>
              <a:rPr lang="en-US" sz="2800" dirty="0" err="1" smtClean="0"/>
              <a:t>Harren</a:t>
            </a:r>
            <a:endParaRPr lang="en-US" sz="2800" dirty="0" smtClean="0"/>
          </a:p>
          <a:p>
            <a:r>
              <a:rPr lang="en-US" sz="2800" dirty="0" smtClean="0"/>
              <a:t>Charles </a:t>
            </a:r>
            <a:r>
              <a:rPr lang="en-US" sz="2800" dirty="0" err="1" smtClean="0"/>
              <a:t>Hnilicka</a:t>
            </a:r>
            <a:r>
              <a:rPr lang="en-US" sz="2800" dirty="0" smtClean="0"/>
              <a:t> III</a:t>
            </a:r>
          </a:p>
          <a:p>
            <a:r>
              <a:rPr lang="en-US" sz="2800" dirty="0" smtClean="0"/>
              <a:t>Sarah Hoffman</a:t>
            </a:r>
          </a:p>
          <a:p>
            <a:r>
              <a:rPr lang="en-US" sz="2800" dirty="0" smtClean="0"/>
              <a:t>Charles Holman</a:t>
            </a:r>
          </a:p>
          <a:p>
            <a:r>
              <a:rPr lang="en-US" sz="2800" dirty="0" smtClean="0"/>
              <a:t>Travis Holmes</a:t>
            </a:r>
          </a:p>
          <a:p>
            <a:r>
              <a:rPr lang="en-US" sz="2800" dirty="0" smtClean="0"/>
              <a:t>Katie Hopkins</a:t>
            </a:r>
          </a:p>
        </p:txBody>
      </p:sp>
    </p:spTree>
    <p:extLst>
      <p:ext uri="{BB962C8B-B14F-4D97-AF65-F5344CB8AC3E}">
        <p14:creationId xmlns:p14="http://schemas.microsoft.com/office/powerpoint/2010/main" val="160838712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englert\AppData\Local\Temp\Meadow Bailey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143" y="0"/>
            <a:ext cx="615571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4942" y="5989908"/>
            <a:ext cx="869056" cy="86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7577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914400" y="1690688"/>
            <a:ext cx="73152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eaLnBrk="1" hangingPunct="1"/>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restaurant automatically adds an 18% tip to the bill. If the tip was $9, what was the bill before the tip was added, in dollars?</a:t>
            </a:r>
          </a:p>
        </p:txBody>
      </p:sp>
      <p:sp>
        <p:nvSpPr>
          <p:cNvPr id="4" name="Rectangle 3"/>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34419302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chemeClr val="tx1"/>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26" name="Picture 2" descr="G:\Pictures for Website\Web Quality\CIMG0238.jpg"/>
          <p:cNvPicPr>
            <a:picLocks noChangeAspect="1" noChangeArrowheads="1"/>
          </p:cNvPicPr>
          <p:nvPr/>
        </p:nvPicPr>
        <p:blipFill>
          <a:blip r:embed="rId2" cstate="print"/>
          <a:srcRect/>
          <a:stretch>
            <a:fillRect/>
          </a:stretch>
        </p:blipFill>
        <p:spPr bwMode="auto">
          <a:xfrm>
            <a:off x="3995928" y="539496"/>
            <a:ext cx="4462272" cy="3346704"/>
          </a:xfrm>
          <a:prstGeom prst="rect">
            <a:avLst/>
          </a:prstGeom>
          <a:noFill/>
        </p:spPr>
      </p:pic>
      <p:pic>
        <p:nvPicPr>
          <p:cNvPr id="1027" name="Picture 3" descr="G:\Pictures for Website\Web Quality\culvert1.JPG"/>
          <p:cNvPicPr>
            <a:picLocks noChangeAspect="1" noChangeArrowheads="1"/>
          </p:cNvPicPr>
          <p:nvPr/>
        </p:nvPicPr>
        <p:blipFill>
          <a:blip r:embed="rId3" cstate="print"/>
          <a:srcRect/>
          <a:stretch>
            <a:fillRect/>
          </a:stretch>
        </p:blipFill>
        <p:spPr bwMode="auto">
          <a:xfrm>
            <a:off x="5562600" y="4114800"/>
            <a:ext cx="3456005" cy="2590800"/>
          </a:xfrm>
          <a:prstGeom prst="rect">
            <a:avLst/>
          </a:prstGeom>
          <a:noFill/>
        </p:spPr>
      </p:pic>
      <p:pic>
        <p:nvPicPr>
          <p:cNvPr id="1029" name="Picture 5" descr="G:\Pictures for Website\Web Quality\IMG_0284.JPG"/>
          <p:cNvPicPr>
            <a:picLocks noChangeAspect="1" noChangeArrowheads="1"/>
          </p:cNvPicPr>
          <p:nvPr/>
        </p:nvPicPr>
        <p:blipFill>
          <a:blip r:embed="rId4" cstate="print"/>
          <a:srcRect/>
          <a:stretch>
            <a:fillRect/>
          </a:stretch>
        </p:blipFill>
        <p:spPr bwMode="auto">
          <a:xfrm>
            <a:off x="152400" y="152400"/>
            <a:ext cx="3451940" cy="2587752"/>
          </a:xfrm>
          <a:prstGeom prst="rect">
            <a:avLst/>
          </a:prstGeom>
          <a:noFill/>
        </p:spPr>
      </p:pic>
      <p:pic>
        <p:nvPicPr>
          <p:cNvPr id="10" name="Picture 6" descr="G:\Pictures for Website\Web Quality\IMG_3701.JPG"/>
          <p:cNvPicPr>
            <a:picLocks noChangeAspect="1" noChangeArrowheads="1"/>
          </p:cNvPicPr>
          <p:nvPr/>
        </p:nvPicPr>
        <p:blipFill>
          <a:blip r:embed="rId5" cstate="print"/>
          <a:srcRect l="9826"/>
          <a:stretch>
            <a:fillRect/>
          </a:stretch>
        </p:blipFill>
        <p:spPr bwMode="auto">
          <a:xfrm>
            <a:off x="609600" y="3051048"/>
            <a:ext cx="4525836" cy="3349752"/>
          </a:xfrm>
          <a:prstGeom prst="rect">
            <a:avLst/>
          </a:prstGeom>
          <a:noFill/>
        </p:spPr>
      </p:pic>
      <p:pic>
        <p:nvPicPr>
          <p:cNvPr id="1031" name="Picture 7" descr="G:\Pictures for Website\HCC.png"/>
          <p:cNvPicPr>
            <a:picLocks noChangeAspect="1" noChangeArrowheads="1"/>
          </p:cNvPicPr>
          <p:nvPr/>
        </p:nvPicPr>
        <p:blipFill>
          <a:blip r:embed="rId6" cstate="print"/>
          <a:srcRect/>
          <a:stretch>
            <a:fillRect/>
          </a:stretch>
        </p:blipFill>
        <p:spPr bwMode="auto">
          <a:xfrm>
            <a:off x="2590800" y="2738564"/>
            <a:ext cx="3909296" cy="1223835"/>
          </a:xfrm>
          <a:prstGeom prst="rect">
            <a:avLst/>
          </a:prstGeom>
          <a:noFill/>
        </p:spPr>
      </p:pic>
      <p:sp>
        <p:nvSpPr>
          <p:cNvPr id="7" name="Rectangle 6"/>
          <p:cNvSpPr/>
          <p:nvPr/>
        </p:nvSpPr>
        <p:spPr>
          <a:xfrm>
            <a:off x="1828800" y="3581400"/>
            <a:ext cx="5181600" cy="1015663"/>
          </a:xfrm>
          <a:prstGeom prst="rect">
            <a:avLst/>
          </a:prstGeom>
          <a:noFill/>
        </p:spPr>
        <p:txBody>
          <a:bodyPr wrap="square" lIns="91440" tIns="45720" rIns="91440" bIns="45720">
            <a:spAutoFit/>
          </a:bodyPr>
          <a:lstStyle/>
          <a:p>
            <a:pPr algn="ctr"/>
            <a:r>
              <a:rPr lang="en-US" sz="6000" b="1" dirty="0" smtClean="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rPr>
              <a:t>Contractors </a:t>
            </a:r>
            <a:endParaRPr lang="en-US" sz="6000" b="1" dirty="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8" name="Rectangle 7"/>
          <p:cNvSpPr/>
          <p:nvPr/>
        </p:nvSpPr>
        <p:spPr>
          <a:xfrm>
            <a:off x="228600" y="5715000"/>
            <a:ext cx="2743200" cy="923330"/>
          </a:xfrm>
          <a:prstGeom prst="rect">
            <a:avLst/>
          </a:prstGeom>
          <a:solidFill>
            <a:schemeClr val="tx1"/>
          </a:solidFill>
          <a:ln w="38100">
            <a:solidFill>
              <a:srgbClr val="008E40"/>
            </a:solidFill>
          </a:ln>
        </p:spPr>
        <p:txBody>
          <a:bodyPr wrap="square">
            <a:spAutoFit/>
          </a:bodyPr>
          <a:lstStyle/>
          <a:p>
            <a:r>
              <a:rPr lang="en-US" dirty="0" smtClean="0">
                <a:solidFill>
                  <a:prstClr val="black"/>
                </a:solidFill>
                <a:latin typeface="Calibri" panose="020F0502020204030204" pitchFamily="34" charset="0"/>
                <a:cs typeface="Calibri" panose="020F0502020204030204" pitchFamily="34" charset="0"/>
              </a:rPr>
              <a:t>• Bridge Foundation</a:t>
            </a:r>
          </a:p>
          <a:p>
            <a:r>
              <a:rPr lang="en-US" dirty="0" smtClean="0">
                <a:solidFill>
                  <a:prstClr val="black"/>
                </a:solidFill>
                <a:latin typeface="Calibri" panose="020F0502020204030204" pitchFamily="34" charset="0"/>
                <a:cs typeface="Calibri" panose="020F0502020204030204" pitchFamily="34" charset="0"/>
              </a:rPr>
              <a:t>• Utility installation</a:t>
            </a:r>
          </a:p>
          <a:p>
            <a:r>
              <a:rPr lang="en-US" dirty="0" smtClean="0">
                <a:solidFill>
                  <a:prstClr val="black"/>
                </a:solidFill>
                <a:latin typeface="Calibri" panose="020F0502020204030204" pitchFamily="34" charset="0"/>
                <a:cs typeface="Calibri" panose="020F0502020204030204" pitchFamily="34" charset="0"/>
              </a:rPr>
              <a:t>• </a:t>
            </a:r>
            <a:r>
              <a:rPr lang="en-US" dirty="0" err="1" smtClean="0">
                <a:solidFill>
                  <a:prstClr val="black"/>
                </a:solidFill>
                <a:latin typeface="Calibri" panose="020F0502020204030204" pitchFamily="34" charset="0"/>
                <a:cs typeface="Calibri" panose="020F0502020204030204" pitchFamily="34" charset="0"/>
              </a:rPr>
              <a:t>Multiplate</a:t>
            </a:r>
            <a:r>
              <a:rPr lang="en-US" dirty="0" smtClean="0">
                <a:solidFill>
                  <a:prstClr val="black"/>
                </a:solidFill>
                <a:latin typeface="Calibri" panose="020F0502020204030204" pitchFamily="34" charset="0"/>
                <a:cs typeface="Calibri" panose="020F0502020204030204" pitchFamily="34" charset="0"/>
              </a:rPr>
              <a:t> Installation</a:t>
            </a: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3611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englert\AppData\Local\Temp\ASOS LEED G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0307"/>
            <a:ext cx="9144000" cy="46573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1020" y="5921205"/>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5732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89600"/>
          </a:xfrm>
          <a:prstGeom prst="rect">
            <a:avLst/>
          </a:prstGeom>
        </p:spPr>
      </p:pic>
      <p:sp>
        <p:nvSpPr>
          <p:cNvPr id="3" name="TextBox 2"/>
          <p:cNvSpPr txBox="1"/>
          <p:nvPr/>
        </p:nvSpPr>
        <p:spPr>
          <a:xfrm>
            <a:off x="0" y="5689600"/>
            <a:ext cx="9144000" cy="1046440"/>
          </a:xfrm>
          <a:prstGeom prst="rect">
            <a:avLst/>
          </a:prstGeom>
          <a:noFill/>
        </p:spPr>
        <p:txBody>
          <a:bodyPr wrap="square" rtlCol="0">
            <a:spAutoFit/>
          </a:bodyPr>
          <a:lstStyle/>
          <a:p>
            <a:r>
              <a:rPr lang="en-US" sz="2400" b="1" dirty="0" smtClean="0"/>
              <a:t>A future engineer practices mind control during a Robotics demonstration at the 2014 CEM Engineering Open House event</a:t>
            </a:r>
            <a:endParaRPr lang="en-US" sz="2000" b="1" dirty="0" smtClean="0"/>
          </a:p>
          <a:p>
            <a:r>
              <a:rPr lang="en-US" sz="1400" b="1" dirty="0" smtClean="0"/>
              <a:t>Photo courtesy of UAF Photography</a:t>
            </a:r>
            <a:endParaRPr lang="en-US" sz="1400" b="1" dirty="0"/>
          </a:p>
        </p:txBody>
      </p:sp>
    </p:spTree>
    <p:extLst>
      <p:ext uri="{BB962C8B-B14F-4D97-AF65-F5344CB8AC3E}">
        <p14:creationId xmlns:p14="http://schemas.microsoft.com/office/powerpoint/2010/main" val="60823470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685800" y="1350963"/>
            <a:ext cx="7772400" cy="415448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4400" dirty="0" smtClean="0">
                <a:latin typeface="Times New Roman" pitchFamily="18" charset="0"/>
                <a:cs typeface="Times New Roman" pitchFamily="18" charset="0"/>
              </a:rPr>
              <a:t>Richard is thinking of three distinct, positive integers. He tells Barbara their sum is 9, and he tells Lori that their product is 24. What is the median of Richard’s three numbers?</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5703617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3044825"/>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a:latin typeface="Times New Roman" pitchFamily="18" charset="0"/>
                <a:cs typeface="Times New Roman" pitchFamily="18" charset="0"/>
              </a:rPr>
              <a:t>Answer:  3</a:t>
            </a:r>
          </a:p>
        </p:txBody>
      </p:sp>
    </p:spTree>
    <p:extLst>
      <p:ext uri="{BB962C8B-B14F-4D97-AF65-F5344CB8AC3E}">
        <p14:creationId xmlns:p14="http://schemas.microsoft.com/office/powerpoint/2010/main" val="265024768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englert\AppData\Local\Temp\DA Company Pic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0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06440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englert\AppData\Local\Temp\DOTPFseal_4x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
            <a:ext cx="6858000" cy="685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5454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79911"/>
          </a:xfrm>
          <a:prstGeom prst="rect">
            <a:avLst/>
          </a:prstGeom>
        </p:spPr>
      </p:pic>
      <p:sp>
        <p:nvSpPr>
          <p:cNvPr id="3" name="TextBox 2"/>
          <p:cNvSpPr txBox="1"/>
          <p:nvPr/>
        </p:nvSpPr>
        <p:spPr>
          <a:xfrm>
            <a:off x="0" y="5779911"/>
            <a:ext cx="9144000" cy="1046440"/>
          </a:xfrm>
          <a:prstGeom prst="rect">
            <a:avLst/>
          </a:prstGeom>
          <a:noFill/>
        </p:spPr>
        <p:txBody>
          <a:bodyPr wrap="square" rtlCol="0">
            <a:spAutoFit/>
          </a:bodyPr>
          <a:lstStyle/>
          <a:p>
            <a:r>
              <a:rPr lang="en-US" sz="2400" b="1" dirty="0" smtClean="0"/>
              <a:t>A high school student adjusts his robot during the UAF-sponsored 2014 FTC Robotics State Championships</a:t>
            </a:r>
            <a:endParaRPr lang="en-US" sz="2000" b="1" dirty="0" smtClean="0"/>
          </a:p>
          <a:p>
            <a:r>
              <a:rPr lang="en-US" sz="1400" b="1" dirty="0" smtClean="0"/>
              <a:t>Photo courtesy of UAF Photography</a:t>
            </a:r>
            <a:endParaRPr lang="en-US" sz="1400" b="1" dirty="0"/>
          </a:p>
        </p:txBody>
      </p:sp>
    </p:spTree>
    <p:extLst>
      <p:ext uri="{BB962C8B-B14F-4D97-AF65-F5344CB8AC3E}">
        <p14:creationId xmlns:p14="http://schemas.microsoft.com/office/powerpoint/2010/main" val="395851916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englert\AppData\Local\Temp\DA CPR Cour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0"/>
            <a:ext cx="8128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27842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106970"/>
            <a:ext cx="8001000" cy="5977309"/>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98802339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012825" y="3044825"/>
            <a:ext cx="71183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a:latin typeface="Times New Roman" pitchFamily="18" charset="0"/>
                <a:cs typeface="Times New Roman" pitchFamily="18" charset="0"/>
              </a:rPr>
              <a:t>Answer:  50 (dollars)</a:t>
            </a:r>
          </a:p>
        </p:txBody>
      </p:sp>
    </p:spTree>
    <p:extLst>
      <p:ext uri="{BB962C8B-B14F-4D97-AF65-F5344CB8AC3E}">
        <p14:creationId xmlns:p14="http://schemas.microsoft.com/office/powerpoint/2010/main" val="256617135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32859" y="433951"/>
            <a:ext cx="8344862" cy="1446550"/>
          </a:xfrm>
          <a:prstGeom prst="rect">
            <a:avLst/>
          </a:prstGeom>
          <a:noFill/>
        </p:spPr>
        <p:txBody>
          <a:bodyPr wrap="square" lIns="91440" tIns="45720" rIns="91440" bIns="45720">
            <a:spAutoFit/>
          </a:bodyPr>
          <a:lstStyle/>
          <a:p>
            <a:pPr algn="ct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CONGRATULATIONS TO THE NEW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2014/2015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F.E.s!</a:t>
            </a:r>
            <a:endParaRPr lang="en-US" sz="4400" b="1" cap="none" spc="0" dirty="0">
              <a:ln w="19050">
                <a:solidFill>
                  <a:srgbClr val="002060"/>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929513" y="2274664"/>
            <a:ext cx="3226851" cy="3970318"/>
          </a:xfrm>
          <a:prstGeom prst="rect">
            <a:avLst/>
          </a:prstGeom>
          <a:noFill/>
        </p:spPr>
        <p:txBody>
          <a:bodyPr wrap="square" rtlCol="0">
            <a:spAutoFit/>
          </a:bodyPr>
          <a:lstStyle/>
          <a:p>
            <a:r>
              <a:rPr lang="en-US" sz="2800" dirty="0" smtClean="0"/>
              <a:t>Garth Hulbert</a:t>
            </a:r>
          </a:p>
          <a:p>
            <a:r>
              <a:rPr lang="en-US" sz="2800" dirty="0" smtClean="0"/>
              <a:t>Austin Hunt</a:t>
            </a:r>
          </a:p>
          <a:p>
            <a:r>
              <a:rPr lang="en-US" sz="2800" dirty="0" smtClean="0"/>
              <a:t>Jared Janssen</a:t>
            </a:r>
          </a:p>
          <a:p>
            <a:r>
              <a:rPr lang="en-US" sz="2800" dirty="0" smtClean="0"/>
              <a:t>Robert Jewett</a:t>
            </a:r>
          </a:p>
          <a:p>
            <a:r>
              <a:rPr lang="en-US" sz="2800" dirty="0" smtClean="0"/>
              <a:t>Morgan Johnson</a:t>
            </a:r>
          </a:p>
          <a:p>
            <a:r>
              <a:rPr lang="en-US" sz="2800" dirty="0" smtClean="0"/>
              <a:t>Shyla </a:t>
            </a:r>
            <a:r>
              <a:rPr lang="en-US" sz="2800" dirty="0" err="1" smtClean="0"/>
              <a:t>Keays</a:t>
            </a:r>
            <a:endParaRPr lang="en-US" sz="2800" dirty="0" smtClean="0"/>
          </a:p>
          <a:p>
            <a:r>
              <a:rPr lang="en-US" sz="2800" dirty="0" smtClean="0"/>
              <a:t>Melinda Kemp</a:t>
            </a:r>
          </a:p>
          <a:p>
            <a:r>
              <a:rPr lang="en-US" sz="2800" dirty="0" smtClean="0"/>
              <a:t>Beaux Kemp</a:t>
            </a:r>
          </a:p>
          <a:p>
            <a:r>
              <a:rPr lang="en-US" sz="2800" dirty="0" err="1" smtClean="0"/>
              <a:t>Artem</a:t>
            </a:r>
            <a:r>
              <a:rPr lang="en-US" sz="2800" dirty="0" smtClean="0"/>
              <a:t> </a:t>
            </a:r>
            <a:r>
              <a:rPr lang="en-US" sz="2800" dirty="0" err="1" smtClean="0"/>
              <a:t>Kozyrenko</a:t>
            </a:r>
            <a:endParaRPr lang="en-US" sz="2800" dirty="0" smtClean="0"/>
          </a:p>
        </p:txBody>
      </p:sp>
      <p:sp>
        <p:nvSpPr>
          <p:cNvPr id="4" name="TextBox 3"/>
          <p:cNvSpPr txBox="1"/>
          <p:nvPr/>
        </p:nvSpPr>
        <p:spPr>
          <a:xfrm>
            <a:off x="5136776" y="2274664"/>
            <a:ext cx="3335908" cy="3970318"/>
          </a:xfrm>
          <a:prstGeom prst="rect">
            <a:avLst/>
          </a:prstGeom>
          <a:noFill/>
        </p:spPr>
        <p:txBody>
          <a:bodyPr wrap="square" rtlCol="0">
            <a:spAutoFit/>
          </a:bodyPr>
          <a:lstStyle/>
          <a:p>
            <a:r>
              <a:rPr lang="en-US" sz="2800" dirty="0" err="1" smtClean="0"/>
              <a:t>Mindona</a:t>
            </a:r>
            <a:r>
              <a:rPr lang="en-US" sz="2800" dirty="0" smtClean="0"/>
              <a:t> </a:t>
            </a:r>
            <a:r>
              <a:rPr lang="en-US" sz="2800" dirty="0" err="1" smtClean="0"/>
              <a:t>Krzykowski</a:t>
            </a:r>
            <a:endParaRPr lang="en-US" sz="2800" dirty="0" smtClean="0"/>
          </a:p>
          <a:p>
            <a:r>
              <a:rPr lang="en-US" sz="2800" dirty="0" smtClean="0"/>
              <a:t>Matthew Madsen</a:t>
            </a:r>
          </a:p>
          <a:p>
            <a:r>
              <a:rPr lang="en-US" sz="2800" dirty="0" smtClean="0"/>
              <a:t>Michael </a:t>
            </a:r>
            <a:r>
              <a:rPr lang="en-US" sz="2800" dirty="0" err="1" smtClean="0"/>
              <a:t>Magnan</a:t>
            </a:r>
            <a:endParaRPr lang="en-US" sz="2800" dirty="0" smtClean="0"/>
          </a:p>
          <a:p>
            <a:r>
              <a:rPr lang="en-US" sz="2800" dirty="0" smtClean="0"/>
              <a:t>Jordan Martin</a:t>
            </a:r>
          </a:p>
          <a:p>
            <a:r>
              <a:rPr lang="en-US" sz="2800" dirty="0" smtClean="0"/>
              <a:t>Brett Martino</a:t>
            </a:r>
          </a:p>
          <a:p>
            <a:r>
              <a:rPr lang="en-US" sz="2800" dirty="0" smtClean="0"/>
              <a:t>Jeff </a:t>
            </a:r>
            <a:r>
              <a:rPr lang="en-US" sz="2800" dirty="0" err="1" smtClean="0"/>
              <a:t>Martt</a:t>
            </a:r>
            <a:endParaRPr lang="en-US" sz="2800" dirty="0" smtClean="0"/>
          </a:p>
          <a:p>
            <a:r>
              <a:rPr lang="en-US" sz="2800" dirty="0" smtClean="0"/>
              <a:t>Evan </a:t>
            </a:r>
            <a:r>
              <a:rPr lang="en-US" sz="2800" dirty="0" err="1" smtClean="0"/>
              <a:t>Mathers</a:t>
            </a:r>
            <a:endParaRPr lang="en-US" sz="2800" dirty="0" smtClean="0"/>
          </a:p>
          <a:p>
            <a:r>
              <a:rPr lang="en-US" sz="2800" dirty="0" smtClean="0"/>
              <a:t>Ian McKee</a:t>
            </a:r>
          </a:p>
          <a:p>
            <a:r>
              <a:rPr lang="en-US" sz="2800" dirty="0" smtClean="0"/>
              <a:t>Alyson </a:t>
            </a:r>
            <a:r>
              <a:rPr lang="en-US" sz="2800" dirty="0" err="1" smtClean="0"/>
              <a:t>McPhetres</a:t>
            </a:r>
            <a:endParaRPr lang="en-US" sz="2800" dirty="0" smtClean="0"/>
          </a:p>
        </p:txBody>
      </p:sp>
    </p:spTree>
    <p:extLst>
      <p:ext uri="{BB962C8B-B14F-4D97-AF65-F5344CB8AC3E}">
        <p14:creationId xmlns:p14="http://schemas.microsoft.com/office/powerpoint/2010/main" val="359015461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CD9C679-8CC5-4B70-BAA0-EDA63313D237}" type="slidenum">
              <a:rPr lang="en-US" smtClean="0">
                <a:solidFill>
                  <a:prstClr val="white"/>
                </a:solidFill>
              </a:rPr>
              <a:pPr>
                <a:defRPr/>
              </a:pPr>
              <a:t>61</a:t>
            </a:fld>
            <a:endParaRPr lang="en-US">
              <a:solidFill>
                <a:prstClr val="white"/>
              </a:solidFill>
            </a:endParaRPr>
          </a:p>
        </p:txBody>
      </p:sp>
      <p:sp>
        <p:nvSpPr>
          <p:cNvPr id="5" name="TextBox 4"/>
          <p:cNvSpPr txBox="1"/>
          <p:nvPr/>
        </p:nvSpPr>
        <p:spPr>
          <a:xfrm>
            <a:off x="549264" y="895398"/>
            <a:ext cx="3373914" cy="3231654"/>
          </a:xfrm>
          <a:prstGeom prst="rect">
            <a:avLst/>
          </a:prstGeom>
          <a:noFill/>
        </p:spPr>
        <p:txBody>
          <a:bodyPr wrap="square" rtlCol="0">
            <a:spAutoFit/>
          </a:bodyPr>
          <a:lstStyle/>
          <a:p>
            <a:pPr>
              <a:lnSpc>
                <a:spcPct val="150000"/>
              </a:lnSpc>
            </a:pPr>
            <a:r>
              <a:rPr lang="en-US" sz="4000" dirty="0" smtClean="0"/>
              <a:t>ConocoPhillips is pleased to support </a:t>
            </a:r>
            <a:r>
              <a:rPr lang="en-US" sz="4000" dirty="0" err="1" smtClean="0"/>
              <a:t>EWeek</a:t>
            </a:r>
            <a:endParaRPr lang="en-US" sz="4000" dirty="0" smtClean="0"/>
          </a:p>
          <a:p>
            <a:endParaRPr lang="en-US" sz="2400" dirty="0" smtClean="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041" y="893786"/>
            <a:ext cx="3794409" cy="56916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018" y="4825445"/>
            <a:ext cx="4068407" cy="1665589"/>
          </a:xfrm>
          <a:prstGeom prst="rect">
            <a:avLst/>
          </a:prstGeom>
        </p:spPr>
      </p:pic>
    </p:spTree>
    <p:extLst>
      <p:ext uri="{BB962C8B-B14F-4D97-AF65-F5344CB8AC3E}">
        <p14:creationId xmlns:p14="http://schemas.microsoft.com/office/powerpoint/2010/main" val="324276712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englert\AppData\Local\Temp\DA New 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
            <a:ext cx="9144000" cy="68558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1401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englert\AppData\Local\Temp\DA River Rafting Trip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3744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95250"/>
            <a:ext cx="8001000" cy="6000750"/>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295425007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496888" y="2028825"/>
            <a:ext cx="8150225" cy="280035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Tx/>
              <a:buNone/>
            </a:pPr>
            <a:r>
              <a:rPr lang="en-US" sz="4400" dirty="0" smtClean="0">
                <a:latin typeface="Times New Roman" pitchFamily="18" charset="0"/>
                <a:cs typeface="Times New Roman" pitchFamily="18" charset="0"/>
              </a:rPr>
              <a:t>Sharon drives 30 mi at 60 mi/h and 60 mi at 30 mi/h. What is Sharon’s average speed, in miles per hour, for the whole trip?</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437932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3044825"/>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dirty="0">
                <a:latin typeface="Times New Roman" pitchFamily="18" charset="0"/>
                <a:cs typeface="Times New Roman" pitchFamily="18" charset="0"/>
              </a:rPr>
              <a:t>Answer:  36 (mi/h)</a:t>
            </a:r>
          </a:p>
        </p:txBody>
      </p:sp>
    </p:spTree>
    <p:extLst>
      <p:ext uri="{BB962C8B-B14F-4D97-AF65-F5344CB8AC3E}">
        <p14:creationId xmlns:p14="http://schemas.microsoft.com/office/powerpoint/2010/main" val="26973140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englert\AppData\Local\Temp\DA Women In Business III_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74" y="0"/>
            <a:ext cx="89020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87798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englert\AppData\Local\Temp\Frames River Rafting Tr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74"/>
            <a:ext cx="9144000" cy="6830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45557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811560"/>
          </a:xfrm>
          <a:prstGeom prst="rect">
            <a:avLst/>
          </a:prstGeom>
        </p:spPr>
      </p:pic>
      <p:sp>
        <p:nvSpPr>
          <p:cNvPr id="3" name="TextBox 2"/>
          <p:cNvSpPr txBox="1"/>
          <p:nvPr/>
        </p:nvSpPr>
        <p:spPr>
          <a:xfrm>
            <a:off x="0" y="5811560"/>
            <a:ext cx="9143999" cy="1046440"/>
          </a:xfrm>
          <a:prstGeom prst="rect">
            <a:avLst/>
          </a:prstGeom>
          <a:noFill/>
        </p:spPr>
        <p:txBody>
          <a:bodyPr wrap="square" rtlCol="0">
            <a:spAutoFit/>
          </a:bodyPr>
          <a:lstStyle/>
          <a:p>
            <a:r>
              <a:rPr lang="en-US" sz="2400" b="1" dirty="0"/>
              <a:t>Engineering students </a:t>
            </a:r>
            <a:r>
              <a:rPr lang="en-US" sz="2400" b="1" dirty="0" smtClean="0"/>
              <a:t>and volunteers from GHEMM Company raise the 2014 </a:t>
            </a:r>
            <a:r>
              <a:rPr lang="en-US" sz="2400" b="1" dirty="0"/>
              <a:t>I</a:t>
            </a:r>
            <a:r>
              <a:rPr lang="en-US" sz="2400" b="1" dirty="0" smtClean="0"/>
              <a:t>ce Arch</a:t>
            </a:r>
          </a:p>
          <a:p>
            <a:r>
              <a:rPr lang="en-US" sz="1400" dirty="0" smtClean="0"/>
              <a:t>UAF Photo by Todd Paris</a:t>
            </a:r>
            <a:endParaRPr lang="en-US" sz="1400" dirty="0"/>
          </a:p>
        </p:txBody>
      </p:sp>
    </p:spTree>
    <p:extLst>
      <p:ext uri="{BB962C8B-B14F-4D97-AF65-F5344CB8AC3E}">
        <p14:creationId xmlns:p14="http://schemas.microsoft.com/office/powerpoint/2010/main" val="210615785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3" y="0"/>
            <a:ext cx="9134973"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91" y="5171862"/>
            <a:ext cx="2401824" cy="1604772"/>
          </a:xfrm>
          <a:prstGeom prst="rect">
            <a:avLst/>
          </a:prstGeom>
        </p:spPr>
      </p:pic>
    </p:spTree>
    <p:extLst>
      <p:ext uri="{BB962C8B-B14F-4D97-AF65-F5344CB8AC3E}">
        <p14:creationId xmlns:p14="http://schemas.microsoft.com/office/powerpoint/2010/main" val="93280156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73400"/>
            <a:ext cx="7772400"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l="-262" t="29294" r="15273" b="23600"/>
          <a:stretch/>
        </p:blipFill>
        <p:spPr>
          <a:xfrm>
            <a:off x="514202" y="0"/>
            <a:ext cx="8628026" cy="3586628"/>
          </a:xfrm>
          <a:prstGeom prst="rect">
            <a:avLst/>
          </a:prstGeom>
          <a:effectLst>
            <a:reflection blurRad="6350" stA="50000" endA="295" endPos="92000" dist="101600" dir="5400000" sy="-100000" algn="bl" rotWithShape="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015" y="1437079"/>
            <a:ext cx="7772400" cy="712470"/>
          </a:xfrm>
          <a:prstGeom prst="rect">
            <a:avLst/>
          </a:prstGeom>
        </p:spPr>
      </p:pic>
      <p:sp>
        <p:nvSpPr>
          <p:cNvPr id="7" name="TextBox 6"/>
          <p:cNvSpPr txBox="1"/>
          <p:nvPr/>
        </p:nvSpPr>
        <p:spPr>
          <a:xfrm>
            <a:off x="1219200" y="3861643"/>
            <a:ext cx="3325185" cy="2677656"/>
          </a:xfrm>
          <a:prstGeom prst="rect">
            <a:avLst/>
          </a:prstGeom>
          <a:noFill/>
          <a:ln>
            <a:noFill/>
          </a:ln>
        </p:spPr>
        <p:txBody>
          <a:bodyPr wrap="square" rtlCol="0">
            <a:spAutoFit/>
          </a:bodyPr>
          <a:lstStyle/>
          <a:p>
            <a:r>
              <a:rPr lang="en-US" sz="2400" b="1" dirty="0" smtClean="0"/>
              <a:t>Arctic Engineering</a:t>
            </a:r>
          </a:p>
          <a:p>
            <a:r>
              <a:rPr lang="en-US" sz="2400" b="1" dirty="0" smtClean="0"/>
              <a:t>Geotechnical</a:t>
            </a:r>
          </a:p>
          <a:p>
            <a:r>
              <a:rPr lang="en-US" sz="2400" b="1" dirty="0" smtClean="0"/>
              <a:t>Environmental</a:t>
            </a:r>
          </a:p>
          <a:p>
            <a:r>
              <a:rPr lang="en-US" sz="2400" b="1" dirty="0" smtClean="0"/>
              <a:t>Natural Resources</a:t>
            </a:r>
          </a:p>
          <a:p>
            <a:r>
              <a:rPr lang="en-US" sz="2400" b="1" dirty="0" smtClean="0"/>
              <a:t>Asset Management</a:t>
            </a:r>
          </a:p>
          <a:p>
            <a:r>
              <a:rPr lang="en-US" sz="2400" b="1" dirty="0" smtClean="0"/>
              <a:t>Construction Observation and Testing</a:t>
            </a:r>
            <a:endParaRPr lang="en-US" sz="2400" b="1" dirty="0"/>
          </a:p>
        </p:txBody>
      </p:sp>
      <p:sp>
        <p:nvSpPr>
          <p:cNvPr id="8" name="TextBox 7"/>
          <p:cNvSpPr txBox="1"/>
          <p:nvPr/>
        </p:nvSpPr>
        <p:spPr>
          <a:xfrm>
            <a:off x="5611185" y="3873264"/>
            <a:ext cx="2743200" cy="2677656"/>
          </a:xfrm>
          <a:prstGeom prst="rect">
            <a:avLst/>
          </a:prstGeom>
          <a:noFill/>
          <a:ln>
            <a:noFill/>
          </a:ln>
        </p:spPr>
        <p:txBody>
          <a:bodyPr wrap="square" rtlCol="0">
            <a:spAutoFit/>
          </a:bodyPr>
          <a:lstStyle/>
          <a:p>
            <a:r>
              <a:rPr lang="en-US" sz="2400" b="1" dirty="0" smtClean="0"/>
              <a:t>GIS</a:t>
            </a:r>
          </a:p>
          <a:p>
            <a:r>
              <a:rPr lang="en-US" sz="2400" b="1" dirty="0" smtClean="0"/>
              <a:t>Hydrogeology</a:t>
            </a:r>
          </a:p>
          <a:p>
            <a:r>
              <a:rPr lang="en-US" sz="2400" b="1" dirty="0" smtClean="0"/>
              <a:t>Instrumentation</a:t>
            </a:r>
          </a:p>
          <a:p>
            <a:r>
              <a:rPr lang="en-US" sz="2400" b="1" dirty="0" smtClean="0"/>
              <a:t>Laboratory Testing</a:t>
            </a:r>
          </a:p>
          <a:p>
            <a:r>
              <a:rPr lang="en-US" sz="2400" b="1" dirty="0" smtClean="0"/>
              <a:t>Mining Engineering</a:t>
            </a:r>
          </a:p>
          <a:p>
            <a:r>
              <a:rPr lang="en-US" sz="2400" b="1" dirty="0" smtClean="0"/>
              <a:t>Seismic</a:t>
            </a:r>
          </a:p>
          <a:p>
            <a:r>
              <a:rPr lang="en-US" sz="2400" b="1" dirty="0" smtClean="0"/>
              <a:t>Tunneling</a:t>
            </a:r>
            <a:endParaRPr lang="en-US" sz="2400" b="1" dirty="0"/>
          </a:p>
        </p:txBody>
      </p:sp>
    </p:spTree>
    <p:extLst>
      <p:ext uri="{BB962C8B-B14F-4D97-AF65-F5344CB8AC3E}">
        <p14:creationId xmlns:p14="http://schemas.microsoft.com/office/powerpoint/2010/main" val="113591192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englert\AppData\Local\Temp\Lathrop Gym Reno - 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50486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32859" y="433951"/>
            <a:ext cx="8344862" cy="1446550"/>
          </a:xfrm>
          <a:prstGeom prst="rect">
            <a:avLst/>
          </a:prstGeom>
          <a:noFill/>
        </p:spPr>
        <p:txBody>
          <a:bodyPr wrap="square" lIns="91440" tIns="45720" rIns="91440" bIns="45720">
            <a:spAutoFit/>
          </a:bodyPr>
          <a:lstStyle/>
          <a:p>
            <a:pPr algn="ct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CONGRATULATIONS TO THE NEW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2014/2015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F.E.s!</a:t>
            </a:r>
            <a:endParaRPr lang="en-US" sz="4400" b="1" cap="none" spc="0" dirty="0">
              <a:ln w="19050">
                <a:solidFill>
                  <a:srgbClr val="002060"/>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929513" y="2274664"/>
            <a:ext cx="3226851" cy="3970318"/>
          </a:xfrm>
          <a:prstGeom prst="rect">
            <a:avLst/>
          </a:prstGeom>
          <a:noFill/>
        </p:spPr>
        <p:txBody>
          <a:bodyPr wrap="square" rtlCol="0">
            <a:spAutoFit/>
          </a:bodyPr>
          <a:lstStyle/>
          <a:p>
            <a:r>
              <a:rPr lang="en-US" sz="2800" dirty="0" smtClean="0"/>
              <a:t>Mary McRae</a:t>
            </a:r>
          </a:p>
          <a:p>
            <a:r>
              <a:rPr lang="en-US" sz="2800" dirty="0" smtClean="0"/>
              <a:t>Jordan </a:t>
            </a:r>
            <a:r>
              <a:rPr lang="en-US" sz="2800" dirty="0" err="1" smtClean="0"/>
              <a:t>Merkes</a:t>
            </a:r>
            <a:endParaRPr lang="en-US" sz="2800" dirty="0" smtClean="0"/>
          </a:p>
          <a:p>
            <a:r>
              <a:rPr lang="en-US" sz="2800" dirty="0" smtClean="0"/>
              <a:t>Jacob Minturn</a:t>
            </a:r>
          </a:p>
          <a:p>
            <a:r>
              <a:rPr lang="en-US" sz="2800" dirty="0" smtClean="0"/>
              <a:t>Jacob </a:t>
            </a:r>
            <a:r>
              <a:rPr lang="en-US" sz="2800" dirty="0" err="1" smtClean="0"/>
              <a:t>Monagle</a:t>
            </a:r>
            <a:endParaRPr lang="en-US" sz="2800" dirty="0" smtClean="0"/>
          </a:p>
          <a:p>
            <a:r>
              <a:rPr lang="en-US" sz="2800" dirty="0" smtClean="0"/>
              <a:t>David Morse</a:t>
            </a:r>
          </a:p>
          <a:p>
            <a:r>
              <a:rPr lang="en-US" sz="2800" dirty="0" smtClean="0"/>
              <a:t>Jarrod Nelson</a:t>
            </a:r>
          </a:p>
          <a:p>
            <a:r>
              <a:rPr lang="en-US" sz="2800" dirty="0" smtClean="0"/>
              <a:t>Kristine Odom</a:t>
            </a:r>
          </a:p>
          <a:p>
            <a:r>
              <a:rPr lang="en-US" sz="2800" dirty="0" smtClean="0"/>
              <a:t>Nathan Oliver</a:t>
            </a:r>
          </a:p>
          <a:p>
            <a:r>
              <a:rPr lang="en-US" sz="2800" dirty="0" smtClean="0"/>
              <a:t>John </a:t>
            </a:r>
            <a:r>
              <a:rPr lang="en-US" sz="2800" dirty="0" err="1" smtClean="0"/>
              <a:t>Pahkala</a:t>
            </a:r>
            <a:endParaRPr lang="en-US" sz="2800" dirty="0" smtClean="0"/>
          </a:p>
        </p:txBody>
      </p:sp>
      <p:sp>
        <p:nvSpPr>
          <p:cNvPr id="4" name="TextBox 3"/>
          <p:cNvSpPr txBox="1"/>
          <p:nvPr/>
        </p:nvSpPr>
        <p:spPr>
          <a:xfrm>
            <a:off x="5365488" y="2274664"/>
            <a:ext cx="3107196" cy="3970318"/>
          </a:xfrm>
          <a:prstGeom prst="rect">
            <a:avLst/>
          </a:prstGeom>
          <a:noFill/>
        </p:spPr>
        <p:txBody>
          <a:bodyPr wrap="square" rtlCol="0">
            <a:spAutoFit/>
          </a:bodyPr>
          <a:lstStyle/>
          <a:p>
            <a:r>
              <a:rPr lang="en-US" sz="2800" dirty="0" smtClean="0"/>
              <a:t>Lowell Perry</a:t>
            </a:r>
          </a:p>
          <a:p>
            <a:r>
              <a:rPr lang="en-US" sz="2800" dirty="0" smtClean="0"/>
              <a:t>James Peters</a:t>
            </a:r>
          </a:p>
          <a:p>
            <a:r>
              <a:rPr lang="en-US" sz="2800" dirty="0" smtClean="0"/>
              <a:t>Wilson Platt</a:t>
            </a:r>
          </a:p>
          <a:p>
            <a:r>
              <a:rPr lang="en-US" sz="2800" dirty="0" smtClean="0"/>
              <a:t>Thomas </a:t>
            </a:r>
            <a:r>
              <a:rPr lang="en-US" sz="2800" dirty="0" err="1" smtClean="0"/>
              <a:t>Polasek</a:t>
            </a:r>
            <a:endParaRPr lang="en-US" sz="2800" dirty="0" smtClean="0"/>
          </a:p>
          <a:p>
            <a:r>
              <a:rPr lang="en-US" sz="2800" dirty="0" smtClean="0"/>
              <a:t>Jacob </a:t>
            </a:r>
            <a:r>
              <a:rPr lang="en-US" sz="2800" dirty="0" err="1" smtClean="0"/>
              <a:t>Rahlfs</a:t>
            </a:r>
            <a:endParaRPr lang="en-US" sz="2800" dirty="0" smtClean="0"/>
          </a:p>
          <a:p>
            <a:r>
              <a:rPr lang="en-US" sz="2800" dirty="0" smtClean="0"/>
              <a:t>Daniel Randle</a:t>
            </a:r>
          </a:p>
          <a:p>
            <a:r>
              <a:rPr lang="en-US" sz="2800" dirty="0" smtClean="0"/>
              <a:t>Matthew </a:t>
            </a:r>
            <a:r>
              <a:rPr lang="en-US" sz="2800" dirty="0" err="1" smtClean="0"/>
              <a:t>Ranson</a:t>
            </a:r>
            <a:endParaRPr lang="en-US" sz="2800" dirty="0" smtClean="0"/>
          </a:p>
          <a:p>
            <a:r>
              <a:rPr lang="en-US" sz="2800" dirty="0" smtClean="0"/>
              <a:t>Richard </a:t>
            </a:r>
            <a:r>
              <a:rPr lang="en-US" sz="2800" dirty="0" err="1" smtClean="0"/>
              <a:t>Regacho</a:t>
            </a:r>
            <a:endParaRPr lang="en-US" sz="2800" dirty="0" smtClean="0"/>
          </a:p>
          <a:p>
            <a:r>
              <a:rPr lang="en-US" sz="2800" dirty="0" smtClean="0"/>
              <a:t>Dustin Richmond</a:t>
            </a:r>
          </a:p>
        </p:txBody>
      </p:sp>
    </p:spTree>
    <p:extLst>
      <p:ext uri="{BB962C8B-B14F-4D97-AF65-F5344CB8AC3E}">
        <p14:creationId xmlns:p14="http://schemas.microsoft.com/office/powerpoint/2010/main" val="83381615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644444"/>
          </a:xfrm>
          <a:prstGeom prst="rect">
            <a:avLst/>
          </a:prstGeom>
        </p:spPr>
      </p:pic>
      <p:sp>
        <p:nvSpPr>
          <p:cNvPr id="3" name="TextBox 2"/>
          <p:cNvSpPr txBox="1"/>
          <p:nvPr/>
        </p:nvSpPr>
        <p:spPr>
          <a:xfrm>
            <a:off x="0" y="5644444"/>
            <a:ext cx="9144000" cy="1046440"/>
          </a:xfrm>
          <a:prstGeom prst="rect">
            <a:avLst/>
          </a:prstGeom>
          <a:noFill/>
        </p:spPr>
        <p:txBody>
          <a:bodyPr wrap="square" rtlCol="0">
            <a:spAutoFit/>
          </a:bodyPr>
          <a:lstStyle/>
          <a:p>
            <a:r>
              <a:rPr lang="en-US" sz="2400" b="1" dirty="0" smtClean="0"/>
              <a:t>A interdisciplinary team of UAF faculty and students work on an NSF-funded atmospheric radar project in Antarctica</a:t>
            </a:r>
            <a:endParaRPr lang="en-US" sz="2000" b="1" dirty="0" smtClean="0"/>
          </a:p>
          <a:p>
            <a:r>
              <a:rPr lang="en-US" sz="1400" b="1" dirty="0" smtClean="0"/>
              <a:t>Photo courtesy of UAF Department of Electrical and Computer Engineering</a:t>
            </a:r>
            <a:endParaRPr lang="en-US" sz="1400" b="1" dirty="0"/>
          </a:p>
        </p:txBody>
      </p:sp>
    </p:spTree>
    <p:extLst>
      <p:ext uri="{BB962C8B-B14F-4D97-AF65-F5344CB8AC3E}">
        <p14:creationId xmlns:p14="http://schemas.microsoft.com/office/powerpoint/2010/main" val="13196202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englert\AppData\Local\Temp\Grand dedic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179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7283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892800"/>
          </a:xfrm>
          <a:prstGeom prst="rect">
            <a:avLst/>
          </a:prstGeom>
        </p:spPr>
      </p:pic>
      <p:sp>
        <p:nvSpPr>
          <p:cNvPr id="3" name="TextBox 2"/>
          <p:cNvSpPr txBox="1"/>
          <p:nvPr/>
        </p:nvSpPr>
        <p:spPr>
          <a:xfrm>
            <a:off x="0" y="5892800"/>
            <a:ext cx="9144000" cy="1046440"/>
          </a:xfrm>
          <a:prstGeom prst="rect">
            <a:avLst/>
          </a:prstGeom>
          <a:noFill/>
        </p:spPr>
        <p:txBody>
          <a:bodyPr wrap="square" rtlCol="0">
            <a:spAutoFit/>
          </a:bodyPr>
          <a:lstStyle/>
          <a:p>
            <a:r>
              <a:rPr lang="en-US" sz="2400" b="1" dirty="0" smtClean="0"/>
              <a:t>Participants get hands-on experience during a Micro-Mouse demonstration at the 2014 CEM Engineering Open House event</a:t>
            </a:r>
            <a:endParaRPr lang="en-US" sz="2000" b="1" dirty="0" smtClean="0"/>
          </a:p>
          <a:p>
            <a:r>
              <a:rPr lang="en-US" sz="1400" b="1" dirty="0" smtClean="0"/>
              <a:t>Photo courtesy of UAF Photography</a:t>
            </a:r>
            <a:endParaRPr lang="en-US" sz="1400" b="1" dirty="0"/>
          </a:p>
        </p:txBody>
      </p:sp>
    </p:spTree>
    <p:extLst>
      <p:ext uri="{BB962C8B-B14F-4D97-AF65-F5344CB8AC3E}">
        <p14:creationId xmlns:p14="http://schemas.microsoft.com/office/powerpoint/2010/main" val="358424690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englert\AppData\Local\Temp\13-228-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4942" y="5989908"/>
            <a:ext cx="869056" cy="86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1946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822325" y="1224422"/>
            <a:ext cx="7499350" cy="4832092"/>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Tx/>
              <a:buNone/>
            </a:pPr>
            <a:r>
              <a:rPr lang="en-US" sz="4400" dirty="0" smtClean="0">
                <a:latin typeface="Times New Roman" pitchFamily="18" charset="0"/>
                <a:cs typeface="Times New Roman" pitchFamily="18" charset="0"/>
              </a:rPr>
              <a:t>In the game </a:t>
            </a:r>
            <a:r>
              <a:rPr lang="en-US" sz="4400" dirty="0" err="1" smtClean="0">
                <a:latin typeface="Times New Roman" pitchFamily="18" charset="0"/>
                <a:cs typeface="Times New Roman" pitchFamily="18" charset="0"/>
              </a:rPr>
              <a:t>Yahtzee</a:t>
            </a:r>
            <a:r>
              <a:rPr lang="en-US" sz="4400" baseline="30000" dirty="0" smtClean="0">
                <a:latin typeface="Times New Roman" pitchFamily="18" charset="0"/>
                <a:cs typeface="Times New Roman" pitchFamily="18" charset="0"/>
              </a:rPr>
              <a:t>®</a:t>
            </a:r>
            <a:r>
              <a:rPr lang="en-US" sz="4400" dirty="0" smtClean="0">
                <a:latin typeface="Times New Roman" pitchFamily="18" charset="0"/>
                <a:cs typeface="Times New Roman" pitchFamily="18" charset="0"/>
              </a:rPr>
              <a:t>, five standard dice are tossed. What is the probability that all five dice show even numbers or all five show odd numbers? Express your answer as a common fraction.</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4" y="5987569"/>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92840370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1090613" y="3044825"/>
            <a:ext cx="6172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dirty="0">
                <a:latin typeface="Times New Roman" pitchFamily="18" charset="0"/>
                <a:cs typeface="Times New Roman" pitchFamily="18" charset="0"/>
              </a:rPr>
              <a:t>Answer:  </a:t>
            </a:r>
          </a:p>
        </p:txBody>
      </p:sp>
      <p:sp>
        <p:nvSpPr>
          <p:cNvPr id="7" name="TextBox 6"/>
          <p:cNvSpPr txBox="1"/>
          <p:nvPr/>
        </p:nvSpPr>
        <p:spPr>
          <a:xfrm>
            <a:off x="5347872" y="2744910"/>
            <a:ext cx="1143000" cy="1446550"/>
          </a:xfrm>
          <a:prstGeom prst="rect">
            <a:avLst/>
          </a:prstGeom>
          <a:noFill/>
        </p:spPr>
        <p:txBody>
          <a:bodyPr wrap="square" rtlCol="0">
            <a:spAutoFit/>
          </a:bodyPr>
          <a:lstStyle/>
          <a:p>
            <a:r>
              <a:rPr lang="en-US" sz="4400" dirty="0" smtClean="0">
                <a:latin typeface="Times New Roman" pitchFamily="18" charset="0"/>
                <a:cs typeface="Times New Roman" pitchFamily="18" charset="0"/>
              </a:rPr>
              <a:t> 1</a:t>
            </a:r>
          </a:p>
          <a:p>
            <a:r>
              <a:rPr lang="en-US" sz="4400" dirty="0" smtClean="0">
                <a:latin typeface="Times New Roman" pitchFamily="18" charset="0"/>
                <a:cs typeface="Times New Roman" pitchFamily="18" charset="0"/>
              </a:rPr>
              <a:t>16</a:t>
            </a:r>
            <a:endParaRPr lang="en-US" sz="4400" dirty="0">
              <a:latin typeface="Times New Roman" pitchFamily="18" charset="0"/>
              <a:cs typeface="Times New Roman" pitchFamily="18" charset="0"/>
            </a:endParaRPr>
          </a:p>
        </p:txBody>
      </p:sp>
      <p:cxnSp>
        <p:nvCxnSpPr>
          <p:cNvPr id="9" name="Straight Connector 8"/>
          <p:cNvCxnSpPr/>
          <p:nvPr/>
        </p:nvCxnSpPr>
        <p:spPr>
          <a:xfrm flipH="1">
            <a:off x="5471443" y="3468185"/>
            <a:ext cx="579687" cy="0"/>
          </a:xfrm>
          <a:prstGeom prst="line">
            <a:avLst/>
          </a:prstGeom>
          <a:ln w="158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4838130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pic>
        <p:nvPicPr>
          <p:cNvPr id="5" name="Picture 4" descr="drilling rainbow.JPG"/>
          <p:cNvPicPr>
            <a:picLocks noChangeAspect="1"/>
          </p:cNvPicPr>
          <p:nvPr/>
        </p:nvPicPr>
        <p:blipFill>
          <a:blip r:embed="rId3" cstate="print"/>
          <a:stretch>
            <a:fillRect/>
          </a:stretch>
        </p:blipFill>
        <p:spPr>
          <a:xfrm>
            <a:off x="838200" y="95250"/>
            <a:ext cx="8001000" cy="6000750"/>
          </a:xfrm>
          <a:prstGeom prst="rect">
            <a:avLst/>
          </a:prstGeom>
          <a:ln w="19050">
            <a:solidFill>
              <a:schemeClr val="accent1"/>
            </a:solidFill>
          </a:ln>
        </p:spPr>
      </p:pic>
    </p:spTree>
    <p:extLst>
      <p:ext uri="{BB962C8B-B14F-4D97-AF65-F5344CB8AC3E}">
        <p14:creationId xmlns:p14="http://schemas.microsoft.com/office/powerpoint/2010/main" val="295035635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6720"/>
            <a:ext cx="8686800" cy="57694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906179"/>
            <a:ext cx="1847689" cy="917001"/>
          </a:xfrm>
          <a:prstGeom prst="rect">
            <a:avLst/>
          </a:prstGeom>
        </p:spPr>
      </p:pic>
    </p:spTree>
    <p:extLst>
      <p:ext uri="{BB962C8B-B14F-4D97-AF65-F5344CB8AC3E}">
        <p14:creationId xmlns:p14="http://schemas.microsoft.com/office/powerpoint/2010/main" val="317453261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englert\AppData\Local\Temp\Ice Piano by Matt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033" y="0"/>
            <a:ext cx="50519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20885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5811560"/>
            <a:ext cx="9144000" cy="1046440"/>
          </a:xfrm>
          <a:prstGeom prst="rect">
            <a:avLst/>
          </a:prstGeom>
          <a:noFill/>
        </p:spPr>
        <p:txBody>
          <a:bodyPr wrap="square" rtlCol="0">
            <a:spAutoFit/>
          </a:bodyPr>
          <a:lstStyle/>
          <a:p>
            <a:r>
              <a:rPr lang="en-US" sz="2400" b="1" dirty="0" smtClean="0">
                <a:solidFill>
                  <a:schemeClr val="bg1"/>
                </a:solidFill>
              </a:rPr>
              <a:t>An aerial view of the new UAF engineering building adjoining the existing </a:t>
            </a:r>
            <a:r>
              <a:rPr lang="en-US" sz="2400" b="1" dirty="0" err="1" smtClean="0">
                <a:solidFill>
                  <a:schemeClr val="bg1"/>
                </a:solidFill>
              </a:rPr>
              <a:t>Duckering</a:t>
            </a:r>
            <a:r>
              <a:rPr lang="en-US" sz="2400" b="1" dirty="0" smtClean="0">
                <a:solidFill>
                  <a:schemeClr val="bg1"/>
                </a:solidFill>
              </a:rPr>
              <a:t> Building, Fall 2014</a:t>
            </a:r>
            <a:endParaRPr lang="en-US" sz="2000" b="1" dirty="0" smtClean="0">
              <a:solidFill>
                <a:schemeClr val="bg1"/>
              </a:solidFill>
            </a:endParaRPr>
          </a:p>
          <a:p>
            <a:r>
              <a:rPr lang="en-US" sz="1400" b="1" dirty="0" smtClean="0">
                <a:solidFill>
                  <a:schemeClr val="bg1"/>
                </a:solidFill>
              </a:rPr>
              <a:t>Photo courtesy of UAF Photography</a:t>
            </a:r>
            <a:endParaRPr lang="en-US" sz="1400" b="1" dirty="0">
              <a:solidFill>
                <a:schemeClr val="bg1"/>
              </a:solidFill>
            </a:endParaRPr>
          </a:p>
        </p:txBody>
      </p:sp>
    </p:spTree>
    <p:extLst>
      <p:ext uri="{BB962C8B-B14F-4D97-AF65-F5344CB8AC3E}">
        <p14:creationId xmlns:p14="http://schemas.microsoft.com/office/powerpoint/2010/main" val="185317105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englert\AppData\Local\Temp\Illinois Street 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154" y="6095999"/>
            <a:ext cx="762846" cy="76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9226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englert\AppData\Local\Temp\Jack and Carol River Rafting Tr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655" y="0"/>
            <a:ext cx="51226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50304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32859" y="433951"/>
            <a:ext cx="8344862" cy="1446550"/>
          </a:xfrm>
          <a:prstGeom prst="rect">
            <a:avLst/>
          </a:prstGeom>
          <a:noFill/>
        </p:spPr>
        <p:txBody>
          <a:bodyPr wrap="square" lIns="91440" tIns="45720" rIns="91440" bIns="45720">
            <a:spAutoFit/>
          </a:bodyPr>
          <a:lstStyle/>
          <a:p>
            <a:pPr algn="ct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CONGRATULATIONS TO THE NEW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2014/2015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F.E.s!</a:t>
            </a:r>
            <a:endParaRPr lang="en-US" sz="4400" b="1" cap="none" spc="0" dirty="0">
              <a:ln w="19050">
                <a:solidFill>
                  <a:srgbClr val="002060"/>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929513" y="2274664"/>
            <a:ext cx="3226851" cy="3970318"/>
          </a:xfrm>
          <a:prstGeom prst="rect">
            <a:avLst/>
          </a:prstGeom>
          <a:noFill/>
        </p:spPr>
        <p:txBody>
          <a:bodyPr wrap="square" rtlCol="0">
            <a:spAutoFit/>
          </a:bodyPr>
          <a:lstStyle/>
          <a:p>
            <a:r>
              <a:rPr lang="en-US" sz="2800" dirty="0" smtClean="0"/>
              <a:t>Thea </a:t>
            </a:r>
            <a:r>
              <a:rPr lang="en-US" sz="2800" dirty="0" err="1" smtClean="0"/>
              <a:t>Ruckhaus</a:t>
            </a:r>
            <a:endParaRPr lang="en-US" sz="2800" dirty="0" smtClean="0"/>
          </a:p>
          <a:p>
            <a:r>
              <a:rPr lang="en-US" sz="2800" dirty="0" smtClean="0"/>
              <a:t>Austin </a:t>
            </a:r>
            <a:r>
              <a:rPr lang="en-US" sz="2800" dirty="0" err="1" smtClean="0"/>
              <a:t>Schroth</a:t>
            </a:r>
            <a:endParaRPr lang="en-US" sz="2800" dirty="0" smtClean="0"/>
          </a:p>
          <a:p>
            <a:r>
              <a:rPr lang="en-US" sz="2800" dirty="0" smtClean="0"/>
              <a:t>James </a:t>
            </a:r>
            <a:r>
              <a:rPr lang="en-US" sz="2800" dirty="0" err="1" smtClean="0"/>
              <a:t>Shrider</a:t>
            </a:r>
            <a:endParaRPr lang="en-US" sz="2800" dirty="0" smtClean="0"/>
          </a:p>
          <a:p>
            <a:r>
              <a:rPr lang="en-US" sz="2800" dirty="0" smtClean="0"/>
              <a:t>Michelle Simon</a:t>
            </a:r>
          </a:p>
          <a:p>
            <a:r>
              <a:rPr lang="en-US" sz="2800" dirty="0" smtClean="0"/>
              <a:t>Kelvin Simonson</a:t>
            </a:r>
          </a:p>
          <a:p>
            <a:r>
              <a:rPr lang="en-US" sz="2800" dirty="0" smtClean="0"/>
              <a:t>Mark </a:t>
            </a:r>
            <a:r>
              <a:rPr lang="en-US" sz="2800" dirty="0" err="1" smtClean="0"/>
              <a:t>Skya</a:t>
            </a:r>
            <a:endParaRPr lang="en-US" sz="2800" dirty="0" smtClean="0"/>
          </a:p>
          <a:p>
            <a:r>
              <a:rPr lang="en-US" sz="2800" dirty="0" smtClean="0"/>
              <a:t>Seth Smith</a:t>
            </a:r>
          </a:p>
          <a:p>
            <a:r>
              <a:rPr lang="en-US" sz="2800" dirty="0" err="1" smtClean="0"/>
              <a:t>Tana</a:t>
            </a:r>
            <a:r>
              <a:rPr lang="en-US" sz="2800" dirty="0" smtClean="0"/>
              <a:t> Smith</a:t>
            </a:r>
          </a:p>
          <a:p>
            <a:r>
              <a:rPr lang="en-US" sz="2800" dirty="0" smtClean="0"/>
              <a:t>Yan Song</a:t>
            </a:r>
          </a:p>
        </p:txBody>
      </p:sp>
      <p:sp>
        <p:nvSpPr>
          <p:cNvPr id="4" name="TextBox 3"/>
          <p:cNvSpPr txBox="1"/>
          <p:nvPr/>
        </p:nvSpPr>
        <p:spPr>
          <a:xfrm>
            <a:off x="5365488" y="2274664"/>
            <a:ext cx="3375100" cy="3970318"/>
          </a:xfrm>
          <a:prstGeom prst="rect">
            <a:avLst/>
          </a:prstGeom>
          <a:noFill/>
        </p:spPr>
        <p:txBody>
          <a:bodyPr wrap="square" rtlCol="0">
            <a:spAutoFit/>
          </a:bodyPr>
          <a:lstStyle/>
          <a:p>
            <a:r>
              <a:rPr lang="en-US" sz="2800" dirty="0" smtClean="0"/>
              <a:t>Lauren Southerland</a:t>
            </a:r>
          </a:p>
          <a:p>
            <a:r>
              <a:rPr lang="en-US" sz="2800" dirty="0" smtClean="0"/>
              <a:t>Robert Spiller IV</a:t>
            </a:r>
          </a:p>
          <a:p>
            <a:r>
              <a:rPr lang="en-US" sz="2800" dirty="0" smtClean="0"/>
              <a:t>George Stevens</a:t>
            </a:r>
          </a:p>
          <a:p>
            <a:r>
              <a:rPr lang="en-US" sz="2800" dirty="0" smtClean="0"/>
              <a:t>Sebastian Strickland</a:t>
            </a:r>
          </a:p>
          <a:p>
            <a:r>
              <a:rPr lang="en-US" sz="2800" dirty="0" smtClean="0"/>
              <a:t>Bjorn </a:t>
            </a:r>
            <a:r>
              <a:rPr lang="en-US" sz="2800" dirty="0" err="1" smtClean="0"/>
              <a:t>Sveinbjornsson</a:t>
            </a:r>
            <a:endParaRPr lang="en-US" sz="2800" dirty="0" smtClean="0"/>
          </a:p>
          <a:p>
            <a:r>
              <a:rPr lang="en-US" sz="2800" dirty="0" smtClean="0"/>
              <a:t>Karl Swanson</a:t>
            </a:r>
          </a:p>
          <a:p>
            <a:r>
              <a:rPr lang="en-US" sz="2800" dirty="0" smtClean="0"/>
              <a:t>Joshua </a:t>
            </a:r>
            <a:r>
              <a:rPr lang="en-US" sz="2800" dirty="0" err="1" smtClean="0"/>
              <a:t>Tempel</a:t>
            </a:r>
            <a:endParaRPr lang="en-US" sz="2800" dirty="0" smtClean="0"/>
          </a:p>
          <a:p>
            <a:r>
              <a:rPr lang="en-US" sz="2800" dirty="0" smtClean="0"/>
              <a:t>Erika Tobin</a:t>
            </a:r>
          </a:p>
          <a:p>
            <a:r>
              <a:rPr lang="en-US" sz="2800" dirty="0" smtClean="0"/>
              <a:t>Rebekah </a:t>
            </a:r>
            <a:r>
              <a:rPr lang="en-US" sz="2800" dirty="0" err="1" smtClean="0"/>
              <a:t>Tsigonis</a:t>
            </a:r>
            <a:endParaRPr lang="en-US" sz="2800" dirty="0" smtClean="0"/>
          </a:p>
        </p:txBody>
      </p:sp>
    </p:spTree>
    <p:extLst>
      <p:ext uri="{BB962C8B-B14F-4D97-AF65-F5344CB8AC3E}">
        <p14:creationId xmlns:p14="http://schemas.microsoft.com/office/powerpoint/2010/main" val="62769350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9378"/>
            <a:ext cx="8229600" cy="178276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dirty="0" smtClean="0">
                <a:solidFill>
                  <a:srgbClr val="0070C0"/>
                </a:solidFill>
              </a:rPr>
              <a:t>SB Electronics Capacitor:</a:t>
            </a:r>
            <a:r>
              <a:rPr lang="en-US" dirty="0" smtClean="0">
                <a:solidFill>
                  <a:srgbClr val="0070C0"/>
                </a:solidFill>
              </a:rPr>
              <a:t/>
            </a:r>
            <a:br>
              <a:rPr lang="en-US" dirty="0" smtClean="0">
                <a:solidFill>
                  <a:srgbClr val="0070C0"/>
                </a:solidFill>
              </a:rPr>
            </a:br>
            <a:r>
              <a:rPr lang="en-US" sz="3600" dirty="0" smtClean="0">
                <a:solidFill>
                  <a:srgbClr val="0070C0"/>
                </a:solidFill>
              </a:rPr>
              <a:t>“The Heart of the Motor Controller”</a:t>
            </a:r>
            <a:endParaRPr lang="en-US" dirty="0">
              <a:solidFill>
                <a:srgbClr val="0070C0"/>
              </a:solidFill>
            </a:endParaRPr>
          </a:p>
        </p:txBody>
      </p:sp>
      <p:sp>
        <p:nvSpPr>
          <p:cNvPr id="3" name="TextBox 2"/>
          <p:cNvSpPr txBox="1"/>
          <p:nvPr/>
        </p:nvSpPr>
        <p:spPr>
          <a:xfrm>
            <a:off x="2215662" y="4318992"/>
            <a:ext cx="5715000" cy="2246769"/>
          </a:xfrm>
          <a:prstGeom prst="rect">
            <a:avLst/>
          </a:prstGeom>
          <a:noFill/>
        </p:spPr>
        <p:txBody>
          <a:bodyPr wrap="square" rtlCol="0">
            <a:spAutoFit/>
          </a:bodyPr>
          <a:lstStyle/>
          <a:p>
            <a:pPr marL="457200" indent="-457200">
              <a:buFont typeface="Arial" pitchFamily="34" charset="0"/>
              <a:buChar char="•"/>
            </a:pPr>
            <a:r>
              <a:rPr lang="en-US" sz="2800" dirty="0" smtClean="0">
                <a:solidFill>
                  <a:srgbClr val="0070C0"/>
                </a:solidFill>
              </a:rPr>
              <a:t>Power Ring Capacitor</a:t>
            </a:r>
          </a:p>
          <a:p>
            <a:pPr marL="457200" indent="-457200">
              <a:buFont typeface="Arial" pitchFamily="34" charset="0"/>
              <a:buChar char="•"/>
            </a:pPr>
            <a:r>
              <a:rPr lang="en-US" sz="2800" dirty="0" smtClean="0">
                <a:solidFill>
                  <a:srgbClr val="0070C0"/>
                </a:solidFill>
              </a:rPr>
              <a:t>Uses Film Technology</a:t>
            </a:r>
          </a:p>
          <a:p>
            <a:pPr marL="457200" indent="-457200">
              <a:buFont typeface="Arial" pitchFamily="34" charset="0"/>
              <a:buChar char="•"/>
            </a:pPr>
            <a:r>
              <a:rPr lang="en-US" sz="2800" dirty="0" smtClean="0">
                <a:solidFill>
                  <a:srgbClr val="0070C0"/>
                </a:solidFill>
              </a:rPr>
              <a:t>600V Rating</a:t>
            </a:r>
          </a:p>
          <a:p>
            <a:pPr marL="457200" indent="-457200">
              <a:buFont typeface="Arial" pitchFamily="34" charset="0"/>
              <a:buChar char="•"/>
            </a:pPr>
            <a:r>
              <a:rPr lang="en-US" sz="2800" dirty="0" smtClean="0">
                <a:solidFill>
                  <a:srgbClr val="0070C0"/>
                </a:solidFill>
              </a:rPr>
              <a:t>1000 </a:t>
            </a:r>
            <a:r>
              <a:rPr lang="en-US" sz="2800" i="1" dirty="0" err="1" smtClean="0">
                <a:solidFill>
                  <a:srgbClr val="0070C0"/>
                </a:solidFill>
              </a:rPr>
              <a:t>u</a:t>
            </a:r>
            <a:r>
              <a:rPr lang="en-US" sz="2800" dirty="0" err="1" smtClean="0">
                <a:solidFill>
                  <a:srgbClr val="0070C0"/>
                </a:solidFill>
              </a:rPr>
              <a:t>F</a:t>
            </a:r>
            <a:r>
              <a:rPr lang="en-US" sz="2800" dirty="0" smtClean="0">
                <a:solidFill>
                  <a:srgbClr val="0070C0"/>
                </a:solidFill>
              </a:rPr>
              <a:t> (microfarad) </a:t>
            </a:r>
          </a:p>
          <a:p>
            <a:pPr marL="457200" indent="-457200">
              <a:buFont typeface="Arial" pitchFamily="34" charset="0"/>
              <a:buChar char="•"/>
            </a:pPr>
            <a:r>
              <a:rPr lang="en-US" sz="2800" dirty="0" smtClean="0">
                <a:solidFill>
                  <a:srgbClr val="0070C0"/>
                </a:solidFill>
              </a:rPr>
              <a:t>Capable of handling 500A ripple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7800"/>
            <a:ext cx="3566366" cy="266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47800"/>
            <a:ext cx="3560763" cy="266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aenglert\Desktop\Marketing Logos\UAFLogo_A_64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2166" y="5905219"/>
            <a:ext cx="914400" cy="8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15273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englert\AppData\Local\Temp\Miller KUAC fundrai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053" y="0"/>
            <a:ext cx="51418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38492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99403" y="152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2700">
                  <a:solidFill>
                    <a:srgbClr val="0070C0"/>
                  </a:solidFill>
                </a:ln>
                <a:solidFill>
                  <a:srgbClr val="0070C0"/>
                </a:solidFill>
              </a:rPr>
              <a:t>12 Volt System and Headlights</a:t>
            </a:r>
            <a:endParaRPr lang="en-US" dirty="0">
              <a:ln w="12700">
                <a:solidFill>
                  <a:srgbClr val="0070C0"/>
                </a:solidFill>
              </a:ln>
              <a:solidFill>
                <a:srgbClr val="0070C0"/>
              </a:solidFill>
            </a:endParaRPr>
          </a:p>
        </p:txBody>
      </p:sp>
      <p:sp>
        <p:nvSpPr>
          <p:cNvPr id="7" name="TextBox 6"/>
          <p:cNvSpPr txBox="1"/>
          <p:nvPr/>
        </p:nvSpPr>
        <p:spPr>
          <a:xfrm>
            <a:off x="499403" y="3380611"/>
            <a:ext cx="2209800" cy="2554545"/>
          </a:xfrm>
          <a:prstGeom prst="rect">
            <a:avLst/>
          </a:prstGeom>
          <a:noFill/>
        </p:spPr>
        <p:txBody>
          <a:bodyPr wrap="square" rtlCol="0">
            <a:spAutoFit/>
          </a:bodyPr>
          <a:lstStyle/>
          <a:p>
            <a:r>
              <a:rPr lang="en-US" sz="3200" dirty="0" smtClean="0">
                <a:ln w="9525">
                  <a:solidFill>
                    <a:srgbClr val="0070C0"/>
                  </a:solidFill>
                </a:ln>
                <a:solidFill>
                  <a:srgbClr val="0070C0"/>
                </a:solidFill>
              </a:rPr>
              <a:t>Stock headlights replaced with two 10W LEDs</a:t>
            </a:r>
          </a:p>
        </p:txBody>
      </p:sp>
      <p:sp>
        <p:nvSpPr>
          <p:cNvPr id="8" name="TextBox 7"/>
          <p:cNvSpPr txBox="1"/>
          <p:nvPr/>
        </p:nvSpPr>
        <p:spPr>
          <a:xfrm>
            <a:off x="990600" y="1424354"/>
            <a:ext cx="7255412" cy="1077218"/>
          </a:xfrm>
          <a:prstGeom prst="rect">
            <a:avLst/>
          </a:prstGeom>
          <a:solidFill>
            <a:srgbClr val="0070C0"/>
          </a:solidFill>
        </p:spPr>
        <p:txBody>
          <a:bodyPr wrap="square" rtlCol="0">
            <a:spAutoFit/>
          </a:bodyPr>
          <a:lstStyle/>
          <a:p>
            <a:r>
              <a:rPr lang="en-US" sz="3200" dirty="0" smtClean="0">
                <a:solidFill>
                  <a:srgbClr val="FFFF00"/>
                </a:solidFill>
              </a:rPr>
              <a:t>12V system powers motor controller, BMS, dashboard displays, relays, and headlights</a:t>
            </a:r>
            <a:endParaRPr lang="en-US" sz="3200" dirty="0">
              <a:solidFill>
                <a:srgbClr val="FFFF00"/>
              </a:solidFill>
            </a:endParaRPr>
          </a:p>
        </p:txBody>
      </p:sp>
      <p:pic>
        <p:nvPicPr>
          <p:cNvPr id="9" name="Picture 3" descr="C:\Users\user\Downloads\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6" t="27648" r="55885" b="20094"/>
          <a:stretch/>
        </p:blipFill>
        <p:spPr bwMode="auto">
          <a:xfrm>
            <a:off x="2514600" y="3024554"/>
            <a:ext cx="3922542" cy="3759103"/>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629400" y="3634154"/>
            <a:ext cx="2133600" cy="2062103"/>
          </a:xfrm>
          <a:prstGeom prst="rect">
            <a:avLst/>
          </a:prstGeom>
          <a:noFill/>
        </p:spPr>
        <p:txBody>
          <a:bodyPr wrap="square" rtlCol="0">
            <a:spAutoFit/>
          </a:bodyPr>
          <a:lstStyle/>
          <a:p>
            <a:r>
              <a:rPr lang="en-US" sz="3200" dirty="0">
                <a:ln w="9525">
                  <a:solidFill>
                    <a:srgbClr val="0070C0"/>
                  </a:solidFill>
                </a:ln>
                <a:solidFill>
                  <a:srgbClr val="0070C0"/>
                </a:solidFill>
              </a:rPr>
              <a:t>Reduced draw on 12V system by 90</a:t>
            </a:r>
            <a:r>
              <a:rPr lang="en-US" sz="3200" dirty="0" smtClean="0">
                <a:ln w="9525">
                  <a:solidFill>
                    <a:srgbClr val="0070C0"/>
                  </a:solidFill>
                </a:ln>
                <a:solidFill>
                  <a:srgbClr val="0070C0"/>
                </a:solidFill>
              </a:rPr>
              <a:t>%</a:t>
            </a:r>
            <a:endParaRPr lang="en-US" sz="3200" dirty="0">
              <a:ln w="9525">
                <a:solidFill>
                  <a:srgbClr val="0070C0"/>
                </a:solidFill>
              </a:ln>
              <a:solidFill>
                <a:srgbClr val="0070C0"/>
              </a:solidFill>
            </a:endParaRPr>
          </a:p>
        </p:txBody>
      </p:sp>
      <p:pic>
        <p:nvPicPr>
          <p:cNvPr id="11" name="Picture 2" descr="C:\Users\aenglert\Desktop\Marketing Logos\UAFLogo_A_64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4827" y="5892870"/>
            <a:ext cx="914400" cy="8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7543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englert\AppData\Local\Temp\2012 Annual Membership Meeting 0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0"/>
            <a:ext cx="87782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0016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1743075" y="2705100"/>
            <a:ext cx="5657850" cy="1446213"/>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Tx/>
              <a:buNone/>
            </a:pPr>
            <a:r>
              <a:rPr lang="en-US" sz="4400" dirty="0" smtClean="0">
                <a:latin typeface="Times New Roman" pitchFamily="18" charset="0"/>
                <a:cs typeface="Times New Roman" pitchFamily="18" charset="0"/>
              </a:rPr>
              <a:t>What is the value of 8 ÷ 8 − 8 + 8 × 8?</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23323220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65619" y="2355272"/>
            <a:ext cx="4252751" cy="3800979"/>
          </a:xfrm>
        </p:spPr>
        <p:txBody>
          <a:bodyPr/>
          <a:lstStyle/>
          <a:p>
            <a:pPr>
              <a:lnSpc>
                <a:spcPct val="100000"/>
              </a:lnSpc>
            </a:pPr>
            <a:r>
              <a:rPr lang="en-US" sz="2800" dirty="0"/>
              <a:t>ConocoPhillips has been leading the search for energy in Alaska for more than 50 years. The company is committed to responsibly developing Alaska’s resources, providing economic opportunity for Alaska, operating at the highest safety standards and being good stewards of our communities.</a:t>
            </a:r>
          </a:p>
        </p:txBody>
      </p:sp>
    </p:spTree>
    <p:extLst>
      <p:ext uri="{BB962C8B-B14F-4D97-AF65-F5344CB8AC3E}">
        <p14:creationId xmlns:p14="http://schemas.microsoft.com/office/powerpoint/2010/main" val="16165936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2895600"/>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dirty="0">
                <a:latin typeface="Times New Roman" pitchFamily="18" charset="0"/>
                <a:cs typeface="Times New Roman" pitchFamily="18" charset="0"/>
              </a:rPr>
              <a:t>Answer:  57</a:t>
            </a:r>
          </a:p>
        </p:txBody>
      </p:sp>
    </p:spTree>
    <p:extLst>
      <p:ext uri="{BB962C8B-B14F-4D97-AF65-F5344CB8AC3E}">
        <p14:creationId xmlns:p14="http://schemas.microsoft.com/office/powerpoint/2010/main" val="368812590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aenglert\AppData\Local\Temp\2284b-FTW336B-summ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441"/>
            <a:ext cx="9144000" cy="6081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6737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3" name="TextBox 2"/>
          <p:cNvSpPr txBox="1"/>
          <p:nvPr/>
        </p:nvSpPr>
        <p:spPr>
          <a:xfrm>
            <a:off x="0" y="1804003"/>
            <a:ext cx="4064000" cy="2739211"/>
          </a:xfrm>
          <a:prstGeom prst="rect">
            <a:avLst/>
          </a:prstGeom>
          <a:noFill/>
        </p:spPr>
        <p:txBody>
          <a:bodyPr wrap="square" rtlCol="0">
            <a:spAutoFit/>
          </a:bodyPr>
          <a:lstStyle/>
          <a:p>
            <a:r>
              <a:rPr lang="en-US" sz="2400" b="1" dirty="0" smtClean="0"/>
              <a:t>An engineering student enjoys the nice weather in UAF’s concrete canoe submission during the regional competition at Portland State University</a:t>
            </a:r>
            <a:endParaRPr lang="en-US" sz="2000" b="1" dirty="0" smtClean="0"/>
          </a:p>
          <a:p>
            <a:r>
              <a:rPr lang="en-US" sz="1400" b="1" dirty="0" smtClean="0"/>
              <a:t>Photo courtesy of UAF Department of Civil and Environmental Engineering</a:t>
            </a:r>
            <a:endParaRPr lang="en-US" sz="1400" b="1" dirty="0"/>
          </a:p>
        </p:txBody>
      </p:sp>
    </p:spTree>
    <p:extLst>
      <p:ext uri="{BB962C8B-B14F-4D97-AF65-F5344CB8AC3E}">
        <p14:creationId xmlns:p14="http://schemas.microsoft.com/office/powerpoint/2010/main" val="56180486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englert\AppData\Local\Temp\M&amp;O 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8068" y="6072943"/>
            <a:ext cx="785929" cy="78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49234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englert\AppData\Local\Temp\2284b-FTW336B-summer-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511"/>
            <a:ext cx="9144000" cy="60989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8999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32859" y="433951"/>
            <a:ext cx="8344862" cy="1446550"/>
          </a:xfrm>
          <a:prstGeom prst="rect">
            <a:avLst/>
          </a:prstGeom>
          <a:noFill/>
        </p:spPr>
        <p:txBody>
          <a:bodyPr wrap="square" lIns="91440" tIns="45720" rIns="91440" bIns="45720">
            <a:spAutoFit/>
          </a:bodyPr>
          <a:lstStyle/>
          <a:p>
            <a:pPr algn="ct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CONGRATULATIONS TO THE NEW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2014/2015 </a:t>
            </a: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F.E.s!</a:t>
            </a:r>
            <a:endParaRPr lang="en-US" sz="4400" b="1" cap="none" spc="0" dirty="0">
              <a:ln w="19050">
                <a:solidFill>
                  <a:srgbClr val="002060"/>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806825" y="2624287"/>
            <a:ext cx="3349540" cy="2677656"/>
          </a:xfrm>
          <a:prstGeom prst="rect">
            <a:avLst/>
          </a:prstGeom>
          <a:noFill/>
        </p:spPr>
        <p:txBody>
          <a:bodyPr wrap="square" rtlCol="0">
            <a:spAutoFit/>
          </a:bodyPr>
          <a:lstStyle/>
          <a:p>
            <a:r>
              <a:rPr lang="en-US" sz="2800" dirty="0" err="1" smtClean="0"/>
              <a:t>Tsakhiur</a:t>
            </a:r>
            <a:r>
              <a:rPr lang="en-US" sz="2800" dirty="0" smtClean="0"/>
              <a:t> </a:t>
            </a:r>
            <a:r>
              <a:rPr lang="en-US" sz="2800" dirty="0" err="1" smtClean="0"/>
              <a:t>Tsogtsaikhan</a:t>
            </a:r>
            <a:endParaRPr lang="en-US" sz="2800" dirty="0" smtClean="0"/>
          </a:p>
          <a:p>
            <a:r>
              <a:rPr lang="en-US" sz="2800" dirty="0" smtClean="0"/>
              <a:t>Erin </a:t>
            </a:r>
            <a:r>
              <a:rPr lang="en-US" sz="2800" dirty="0" err="1" smtClean="0"/>
              <a:t>Urvina</a:t>
            </a:r>
            <a:endParaRPr lang="en-US" sz="2800" dirty="0" smtClean="0"/>
          </a:p>
          <a:p>
            <a:r>
              <a:rPr lang="en-US" sz="2800" dirty="0" smtClean="0"/>
              <a:t>Marjorie Valdez</a:t>
            </a:r>
          </a:p>
          <a:p>
            <a:r>
              <a:rPr lang="en-US" sz="2800" dirty="0" smtClean="0"/>
              <a:t>Vincent </a:t>
            </a:r>
            <a:r>
              <a:rPr lang="en-US" sz="2800" dirty="0" err="1" smtClean="0"/>
              <a:t>Valenti</a:t>
            </a:r>
            <a:endParaRPr lang="en-US" sz="2800" dirty="0" smtClean="0"/>
          </a:p>
          <a:p>
            <a:r>
              <a:rPr lang="en-US" sz="2800" dirty="0" err="1" smtClean="0"/>
              <a:t>Gerrit</a:t>
            </a:r>
            <a:r>
              <a:rPr lang="en-US" sz="2800" dirty="0" smtClean="0"/>
              <a:t> </a:t>
            </a:r>
            <a:r>
              <a:rPr lang="en-US" sz="2800" dirty="0" err="1" smtClean="0"/>
              <a:t>Verbeek</a:t>
            </a:r>
            <a:endParaRPr lang="en-US" sz="2800" dirty="0" smtClean="0"/>
          </a:p>
          <a:p>
            <a:r>
              <a:rPr lang="en-US" sz="2800" dirty="0" smtClean="0"/>
              <a:t>Rachel Ward</a:t>
            </a:r>
          </a:p>
        </p:txBody>
      </p:sp>
      <p:sp>
        <p:nvSpPr>
          <p:cNvPr id="4" name="TextBox 3"/>
          <p:cNvSpPr txBox="1"/>
          <p:nvPr/>
        </p:nvSpPr>
        <p:spPr>
          <a:xfrm>
            <a:off x="5338594" y="2624287"/>
            <a:ext cx="3107196" cy="2677656"/>
          </a:xfrm>
          <a:prstGeom prst="rect">
            <a:avLst/>
          </a:prstGeom>
          <a:noFill/>
        </p:spPr>
        <p:txBody>
          <a:bodyPr wrap="square" rtlCol="0">
            <a:spAutoFit/>
          </a:bodyPr>
          <a:lstStyle/>
          <a:p>
            <a:r>
              <a:rPr lang="en-US" sz="2800" dirty="0" smtClean="0"/>
              <a:t>Richard Ward</a:t>
            </a:r>
          </a:p>
          <a:p>
            <a:r>
              <a:rPr lang="en-US" sz="2800" dirty="0" smtClean="0"/>
              <a:t>Brett Wells</a:t>
            </a:r>
          </a:p>
          <a:p>
            <a:r>
              <a:rPr lang="en-US" sz="2800" dirty="0" smtClean="0"/>
              <a:t>Micah Williams</a:t>
            </a:r>
          </a:p>
          <a:p>
            <a:r>
              <a:rPr lang="en-US" sz="2800" dirty="0" smtClean="0"/>
              <a:t>Ryan Williams-</a:t>
            </a:r>
            <a:r>
              <a:rPr lang="en-US" sz="2800" dirty="0" err="1" smtClean="0"/>
              <a:t>Cudo</a:t>
            </a:r>
            <a:endParaRPr lang="en-US" sz="2800" dirty="0" smtClean="0"/>
          </a:p>
          <a:p>
            <a:r>
              <a:rPr lang="en-US" sz="2800" dirty="0" smtClean="0"/>
              <a:t>Shawn Wooten</a:t>
            </a:r>
          </a:p>
          <a:p>
            <a:r>
              <a:rPr lang="en-US" sz="2800" dirty="0" smtClean="0"/>
              <a:t>Zackery Wright</a:t>
            </a:r>
            <a:endParaRPr lang="en-US" sz="2800" dirty="0" smtClean="0"/>
          </a:p>
        </p:txBody>
      </p:sp>
    </p:spTree>
    <p:extLst>
      <p:ext uri="{BB962C8B-B14F-4D97-AF65-F5344CB8AC3E}">
        <p14:creationId xmlns:p14="http://schemas.microsoft.com/office/powerpoint/2010/main" val="100058873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3 red standard">
  <a:themeElements>
    <a:clrScheme name="COP Corporate Colors">
      <a:dk1>
        <a:sysClr val="windowText" lastClr="000000"/>
      </a:dk1>
      <a:lt1>
        <a:sysClr val="window" lastClr="FFFFFF"/>
      </a:lt1>
      <a:dk2>
        <a:srgbClr val="042138"/>
      </a:dk2>
      <a:lt2>
        <a:srgbClr val="FEFAC9"/>
      </a:lt2>
      <a:accent1>
        <a:srgbClr val="8F1A20"/>
      </a:accent1>
      <a:accent2>
        <a:srgbClr val="227C33"/>
      </a:accent2>
      <a:accent3>
        <a:srgbClr val="0A4271"/>
      </a:accent3>
      <a:accent4>
        <a:srgbClr val="92A9AC"/>
      </a:accent4>
      <a:accent5>
        <a:srgbClr val="CB8F04"/>
      </a:accent5>
      <a:accent6>
        <a:srgbClr val="FFCC00"/>
      </a:accent6>
      <a:hlink>
        <a:srgbClr val="005CB8"/>
      </a:hlink>
      <a:folHlink>
        <a:srgbClr val="FBB718"/>
      </a:folHlink>
    </a:clrScheme>
    <a:fontScheme name="COP Investor Updat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P Investor Upd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P Investor Upd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P Investor Upd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P Investor Upd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P Investor Upd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P Investor Upd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P Investor Upd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P Investor Upd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P Investor Upd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P Investor Upd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P Investor Upd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P Investor Upd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P Investor Update 13">
        <a:dk1>
          <a:srgbClr val="000000"/>
        </a:dk1>
        <a:lt1>
          <a:srgbClr val="FFFFFF"/>
        </a:lt1>
        <a:dk2>
          <a:srgbClr val="000000"/>
        </a:dk2>
        <a:lt2>
          <a:srgbClr val="808080"/>
        </a:lt2>
        <a:accent1>
          <a:srgbClr val="8F1A20"/>
        </a:accent1>
        <a:accent2>
          <a:srgbClr val="0A4271"/>
        </a:accent2>
        <a:accent3>
          <a:srgbClr val="FFFFFF"/>
        </a:accent3>
        <a:accent4>
          <a:srgbClr val="000000"/>
        </a:accent4>
        <a:accent5>
          <a:srgbClr val="C6ABAB"/>
        </a:accent5>
        <a:accent6>
          <a:srgbClr val="083B66"/>
        </a:accent6>
        <a:hlink>
          <a:srgbClr val="227C1F"/>
        </a:hlink>
        <a:folHlink>
          <a:srgbClr val="FBB718"/>
        </a:folHlink>
      </a:clrScheme>
      <a:clrMap bg1="lt1" tx1="dk1" bg2="lt2" tx2="dk2" accent1="accent1" accent2="accent2" accent3="accent3" accent4="accent4" accent5="accent5" accent6="accent6" hlink="hlink" folHlink="folHlink"/>
    </a:extraClrScheme>
    <a:extraClrScheme>
      <a:clrScheme name="COP Investor Update 14">
        <a:dk1>
          <a:srgbClr val="000000"/>
        </a:dk1>
        <a:lt1>
          <a:srgbClr val="FFFFFF"/>
        </a:lt1>
        <a:dk2>
          <a:srgbClr val="000000"/>
        </a:dk2>
        <a:lt2>
          <a:srgbClr val="808080"/>
        </a:lt2>
        <a:accent1>
          <a:srgbClr val="8F1A20"/>
        </a:accent1>
        <a:accent2>
          <a:srgbClr val="227C33"/>
        </a:accent2>
        <a:accent3>
          <a:srgbClr val="FFFFFF"/>
        </a:accent3>
        <a:accent4>
          <a:srgbClr val="000000"/>
        </a:accent4>
        <a:accent5>
          <a:srgbClr val="C6ABAB"/>
        </a:accent5>
        <a:accent6>
          <a:srgbClr val="1E702D"/>
        </a:accent6>
        <a:hlink>
          <a:srgbClr val="0A4271"/>
        </a:hlink>
        <a:folHlink>
          <a:srgbClr val="FBB718"/>
        </a:folHlink>
      </a:clrScheme>
      <a:clrMap bg1="lt1" tx1="dk1" bg2="lt2" tx2="dk2" accent1="accent1" accent2="accent2" accent3="accent3" accent4="accent4" accent5="accent5" accent6="accent6" hlink="hlink" folHlink="folHlink"/>
    </a:extraClrScheme>
    <a:extraClrScheme>
      <a:clrScheme name="COP Investor Update 15">
        <a:dk1>
          <a:srgbClr val="000000"/>
        </a:dk1>
        <a:lt1>
          <a:srgbClr val="FFFFFF"/>
        </a:lt1>
        <a:dk2>
          <a:srgbClr val="000000"/>
        </a:dk2>
        <a:lt2>
          <a:srgbClr val="808080"/>
        </a:lt2>
        <a:accent1>
          <a:srgbClr val="8F1A20"/>
        </a:accent1>
        <a:accent2>
          <a:srgbClr val="227C33"/>
        </a:accent2>
        <a:accent3>
          <a:srgbClr val="FFFFFF"/>
        </a:accent3>
        <a:accent4>
          <a:srgbClr val="000000"/>
        </a:accent4>
        <a:accent5>
          <a:srgbClr val="C6ABAB"/>
        </a:accent5>
        <a:accent6>
          <a:srgbClr val="1E702D"/>
        </a:accent6>
        <a:hlink>
          <a:srgbClr val="0A4271"/>
        </a:hlink>
        <a:folHlink>
          <a:srgbClr val="CB8F0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pex">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1_Apex">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2_Apex">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928</TotalTime>
  <Words>1315</Words>
  <Application>Microsoft Office PowerPoint</Application>
  <PresentationFormat>On-screen Show (4:3)</PresentationFormat>
  <Paragraphs>287</Paragraphs>
  <Slides>95</Slides>
  <Notes>2</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95</vt:i4>
      </vt:variant>
    </vt:vector>
  </HeadingPairs>
  <TitlesOfParts>
    <vt:vector size="108" baseType="lpstr">
      <vt:lpstr>Arial</vt:lpstr>
      <vt:lpstr>Book Antiqua</vt:lpstr>
      <vt:lpstr>Calibri</vt:lpstr>
      <vt:lpstr>Lucida Sans</vt:lpstr>
      <vt:lpstr>Times New Roman</vt:lpstr>
      <vt:lpstr>Wingdings</vt:lpstr>
      <vt:lpstr>Wingdings 2</vt:lpstr>
      <vt:lpstr>Wingdings 3</vt:lpstr>
      <vt:lpstr>Office Theme</vt:lpstr>
      <vt:lpstr>2013 red standard</vt:lpstr>
      <vt:lpstr>Apex</vt:lpstr>
      <vt:lpstr>1_Apex</vt:lpstr>
      <vt:lpstr>2_Apex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ConocoPhillips has been leading the search for energy in Alaska for more than 50 years. The company is committed to responsibly developing Alaska’s resources, providing economic opportunity for Alaska, operating at the highest safety standards and being good stewards of our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R Englert</dc:creator>
  <cp:lastModifiedBy>Aly R Englert</cp:lastModifiedBy>
  <cp:revision>59</cp:revision>
  <dcterms:created xsi:type="dcterms:W3CDTF">2013-02-22T20:56:58Z</dcterms:created>
  <dcterms:modified xsi:type="dcterms:W3CDTF">2015-02-27T20:28:58Z</dcterms:modified>
</cp:coreProperties>
</file>